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575" r:id="rId2"/>
    <p:sldId id="576" r:id="rId3"/>
    <p:sldId id="588" r:id="rId4"/>
    <p:sldId id="594" r:id="rId5"/>
    <p:sldId id="605" r:id="rId6"/>
    <p:sldId id="591" r:id="rId7"/>
    <p:sldId id="603" r:id="rId8"/>
    <p:sldId id="592" r:id="rId9"/>
    <p:sldId id="593" r:id="rId10"/>
    <p:sldId id="580" r:id="rId11"/>
    <p:sldId id="579" r:id="rId12"/>
    <p:sldId id="577" r:id="rId13"/>
    <p:sldId id="578" r:id="rId14"/>
    <p:sldId id="589" r:id="rId15"/>
    <p:sldId id="604" r:id="rId16"/>
    <p:sldId id="586" r:id="rId17"/>
    <p:sldId id="595" r:id="rId18"/>
    <p:sldId id="596" r:id="rId19"/>
    <p:sldId id="597" r:id="rId20"/>
    <p:sldId id="598" r:id="rId21"/>
    <p:sldId id="599" r:id="rId22"/>
    <p:sldId id="600" r:id="rId23"/>
    <p:sldId id="601" r:id="rId24"/>
    <p:sldId id="602" r:id="rId25"/>
    <p:sldId id="574" r:id="rId26"/>
  </p:sldIdLst>
  <p:sldSz cx="12192000" cy="6858000"/>
  <p:notesSz cx="6858000" cy="9144000"/>
  <p:defaultTextStyle>
    <a:defPPr>
      <a:defRPr lang="es-PE"/>
    </a:defPPr>
    <a:lvl1pPr marL="0" algn="l" defTabSz="914266" rtl="0" eaLnBrk="1" latinLnBrk="0" hangingPunct="1">
      <a:defRPr sz="1799" kern="1200">
        <a:solidFill>
          <a:schemeClr val="tx1"/>
        </a:solidFill>
        <a:latin typeface="+mn-lt"/>
        <a:ea typeface="+mn-ea"/>
        <a:cs typeface="+mn-cs"/>
      </a:defRPr>
    </a:lvl1pPr>
    <a:lvl2pPr marL="457133" algn="l" defTabSz="914266" rtl="0" eaLnBrk="1" latinLnBrk="0" hangingPunct="1">
      <a:defRPr sz="1799" kern="1200">
        <a:solidFill>
          <a:schemeClr val="tx1"/>
        </a:solidFill>
        <a:latin typeface="+mn-lt"/>
        <a:ea typeface="+mn-ea"/>
        <a:cs typeface="+mn-cs"/>
      </a:defRPr>
    </a:lvl2pPr>
    <a:lvl3pPr marL="914266" algn="l" defTabSz="914266" rtl="0" eaLnBrk="1" latinLnBrk="0" hangingPunct="1">
      <a:defRPr sz="1799" kern="1200">
        <a:solidFill>
          <a:schemeClr val="tx1"/>
        </a:solidFill>
        <a:latin typeface="+mn-lt"/>
        <a:ea typeface="+mn-ea"/>
        <a:cs typeface="+mn-cs"/>
      </a:defRPr>
    </a:lvl3pPr>
    <a:lvl4pPr marL="1371399" algn="l" defTabSz="914266" rtl="0" eaLnBrk="1" latinLnBrk="0" hangingPunct="1">
      <a:defRPr sz="1799" kern="1200">
        <a:solidFill>
          <a:schemeClr val="tx1"/>
        </a:solidFill>
        <a:latin typeface="+mn-lt"/>
        <a:ea typeface="+mn-ea"/>
        <a:cs typeface="+mn-cs"/>
      </a:defRPr>
    </a:lvl4pPr>
    <a:lvl5pPr marL="1828532" algn="l" defTabSz="914266" rtl="0" eaLnBrk="1" latinLnBrk="0" hangingPunct="1">
      <a:defRPr sz="1799" kern="1200">
        <a:solidFill>
          <a:schemeClr val="tx1"/>
        </a:solidFill>
        <a:latin typeface="+mn-lt"/>
        <a:ea typeface="+mn-ea"/>
        <a:cs typeface="+mn-cs"/>
      </a:defRPr>
    </a:lvl5pPr>
    <a:lvl6pPr marL="2285666" algn="l" defTabSz="914266" rtl="0" eaLnBrk="1" latinLnBrk="0" hangingPunct="1">
      <a:defRPr sz="1799" kern="1200">
        <a:solidFill>
          <a:schemeClr val="tx1"/>
        </a:solidFill>
        <a:latin typeface="+mn-lt"/>
        <a:ea typeface="+mn-ea"/>
        <a:cs typeface="+mn-cs"/>
      </a:defRPr>
    </a:lvl6pPr>
    <a:lvl7pPr marL="2742798" algn="l" defTabSz="914266" rtl="0" eaLnBrk="1" latinLnBrk="0" hangingPunct="1">
      <a:defRPr sz="1799" kern="1200">
        <a:solidFill>
          <a:schemeClr val="tx1"/>
        </a:solidFill>
        <a:latin typeface="+mn-lt"/>
        <a:ea typeface="+mn-ea"/>
        <a:cs typeface="+mn-cs"/>
      </a:defRPr>
    </a:lvl7pPr>
    <a:lvl8pPr marL="3199931" algn="l" defTabSz="914266" rtl="0" eaLnBrk="1" latinLnBrk="0" hangingPunct="1">
      <a:defRPr sz="1799" kern="1200">
        <a:solidFill>
          <a:schemeClr val="tx1"/>
        </a:solidFill>
        <a:latin typeface="+mn-lt"/>
        <a:ea typeface="+mn-ea"/>
        <a:cs typeface="+mn-cs"/>
      </a:defRPr>
    </a:lvl8pPr>
    <a:lvl9pPr marL="3657063" algn="l" defTabSz="914266"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2" pos="3953" userDrawn="1">
          <p15:clr>
            <a:srgbClr val="A4A3A4"/>
          </p15:clr>
        </p15:guide>
        <p15:guide id="3" pos="5768" userDrawn="1">
          <p15:clr>
            <a:srgbClr val="A4A3A4"/>
          </p15:clr>
        </p15:guide>
        <p15:guide id="4" pos="5813" userDrawn="1">
          <p15:clr>
            <a:srgbClr val="A4A3A4"/>
          </p15:clr>
        </p15:guide>
        <p15:guide id="5" pos="7628" userDrawn="1">
          <p15:clr>
            <a:srgbClr val="A4A3A4"/>
          </p15:clr>
        </p15:guide>
        <p15:guide id="6" pos="3659" userDrawn="1">
          <p15:clr>
            <a:srgbClr val="A4A3A4"/>
          </p15:clr>
        </p15:guide>
        <p15:guide id="7" pos="1980" userDrawn="1">
          <p15:clr>
            <a:srgbClr val="A4A3A4"/>
          </p15:clr>
        </p15:guide>
        <p15:guide id="8" pos="1822" userDrawn="1">
          <p15:clr>
            <a:srgbClr val="A4A3A4"/>
          </p15:clr>
        </p15:guide>
        <p15:guide id="9" pos="75" userDrawn="1">
          <p15:clr>
            <a:srgbClr val="A4A3A4"/>
          </p15:clr>
        </p15:guide>
        <p15:guide id="10" orient="horz" pos="3158" userDrawn="1">
          <p15:clr>
            <a:srgbClr val="A4A3A4"/>
          </p15:clr>
        </p15:guide>
        <p15:guide id="12" pos="166" userDrawn="1">
          <p15:clr>
            <a:srgbClr val="A4A3A4"/>
          </p15:clr>
        </p15:guide>
        <p15:guide id="13" pos="2434" userDrawn="1">
          <p15:clr>
            <a:srgbClr val="A4A3A4"/>
          </p15:clr>
        </p15:guide>
        <p15:guide id="14" pos="4815" userDrawn="1">
          <p15:clr>
            <a:srgbClr val="A4A3A4"/>
          </p15:clr>
        </p15:guide>
        <p15:guide id="17" orient="horz" pos="4110" userDrawn="1">
          <p15:clr>
            <a:srgbClr val="A4A3A4"/>
          </p15:clr>
        </p15:guide>
        <p15:guide id="18" pos="2366" userDrawn="1">
          <p15:clr>
            <a:srgbClr val="A4A3A4"/>
          </p15:clr>
        </p15:guide>
        <p15:guide id="19" pos="2638" userDrawn="1">
          <p15:clr>
            <a:srgbClr val="A4A3A4"/>
          </p15:clr>
        </p15:guide>
        <p15:guide id="20" orient="horz" pos="1933" userDrawn="1">
          <p15:clr>
            <a:srgbClr val="A4A3A4"/>
          </p15:clr>
        </p15:guide>
        <p15:guide id="21" orient="horz" pos="2115" userDrawn="1">
          <p15:clr>
            <a:srgbClr val="A4A3A4"/>
          </p15:clr>
        </p15:guide>
        <p15:guide id="22" orient="horz" pos="3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343" autoAdjust="0"/>
  </p:normalViewPr>
  <p:slideViewPr>
    <p:cSldViewPr snapToGrid="0">
      <p:cViewPr varScale="1">
        <p:scale>
          <a:sx n="72" d="100"/>
          <a:sy n="72" d="100"/>
        </p:scale>
        <p:origin x="654" y="78"/>
      </p:cViewPr>
      <p:guideLst>
        <p:guide pos="3953"/>
        <p:guide pos="5768"/>
        <p:guide pos="5813"/>
        <p:guide pos="7628"/>
        <p:guide pos="3659"/>
        <p:guide pos="1980"/>
        <p:guide pos="1822"/>
        <p:guide pos="75"/>
        <p:guide orient="horz" pos="3158"/>
        <p:guide pos="166"/>
        <p:guide pos="2434"/>
        <p:guide pos="4815"/>
        <p:guide orient="horz" pos="4110"/>
        <p:guide pos="2366"/>
        <p:guide pos="2638"/>
        <p:guide orient="horz" pos="1933"/>
        <p:guide orient="horz" pos="2115"/>
        <p:guide orient="horz" pos="395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E32B2-A92E-4932-8768-6B26A900FE03}" type="datetimeFigureOut">
              <a:rPr lang="es-PE" smtClean="0"/>
              <a:t>9/03/2022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007FB-E124-4268-A20D-2B3110EEC9E7}" type="slidenum">
              <a:rPr lang="es-PE" smtClean="0"/>
              <a:t>‹Nº›</a:t>
            </a:fld>
            <a:endParaRPr lang="es-PE"/>
          </a:p>
        </p:txBody>
      </p:sp>
    </p:spTree>
    <p:extLst>
      <p:ext uri="{BB962C8B-B14F-4D97-AF65-F5344CB8AC3E}">
        <p14:creationId xmlns:p14="http://schemas.microsoft.com/office/powerpoint/2010/main" val="299013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06B0B04E-27E3-4DE9-89B9-8B53ED423D60}" type="slidenum">
              <a:rPr lang="es-PE" smtClean="0"/>
              <a:t>16</a:t>
            </a:fld>
            <a:endParaRPr lang="es-PE" dirty="0"/>
          </a:p>
        </p:txBody>
      </p:sp>
    </p:spTree>
    <p:extLst>
      <p:ext uri="{BB962C8B-B14F-4D97-AF65-F5344CB8AC3E}">
        <p14:creationId xmlns:p14="http://schemas.microsoft.com/office/powerpoint/2010/main" val="4111198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Marcador de título 12"/>
          <p:cNvSpPr>
            <a:spLocks noGrp="1"/>
          </p:cNvSpPr>
          <p:nvPr>
            <p:ph type="title"/>
          </p:nvPr>
        </p:nvSpPr>
        <p:spPr>
          <a:xfrm>
            <a:off x="1424420" y="4794322"/>
            <a:ext cx="5348903" cy="452111"/>
          </a:xfrm>
          <a:prstGeom prst="rect">
            <a:avLst/>
          </a:prstGeom>
        </p:spPr>
        <p:txBody>
          <a:bodyPr vert="horz" lIns="91440" tIns="45720" rIns="91440" bIns="45720" rtlCol="0" anchor="ctr">
            <a:normAutofit/>
          </a:bodyPr>
          <a:lstStyle/>
          <a:p>
            <a:r>
              <a:rPr lang="es-ES"/>
              <a:t>Agregue título</a:t>
            </a:r>
            <a:endParaRPr lang="es-PE"/>
          </a:p>
        </p:txBody>
      </p:sp>
      <p:sp>
        <p:nvSpPr>
          <p:cNvPr id="3" name="Marcador de contenido 2"/>
          <p:cNvSpPr>
            <a:spLocks noGrp="1"/>
          </p:cNvSpPr>
          <p:nvPr>
            <p:ph sz="quarter" idx="10" hasCustomPrompt="1"/>
          </p:nvPr>
        </p:nvSpPr>
        <p:spPr>
          <a:xfrm>
            <a:off x="1592263" y="5319713"/>
            <a:ext cx="4414837" cy="284162"/>
          </a:xfrm>
          <a:prstGeom prst="rect">
            <a:avLst/>
          </a:prstGeom>
        </p:spPr>
        <p:txBody>
          <a:bodyPr/>
          <a:lstStyle>
            <a:lvl1pPr>
              <a:defRPr baseline="0"/>
            </a:lvl1pPr>
            <a:lvl5pPr>
              <a:defRPr/>
            </a:lvl5pPr>
          </a:lstStyle>
          <a:p>
            <a:pPr lvl="0"/>
            <a:r>
              <a:rPr lang="es-ES"/>
              <a:t>Área y/o unidad</a:t>
            </a:r>
            <a:endParaRPr lang="es-PE"/>
          </a:p>
        </p:txBody>
      </p:sp>
    </p:spTree>
    <p:extLst>
      <p:ext uri="{BB962C8B-B14F-4D97-AF65-F5344CB8AC3E}">
        <p14:creationId xmlns:p14="http://schemas.microsoft.com/office/powerpoint/2010/main" val="29562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ítulo 2"/>
          <p:cNvSpPr>
            <a:spLocks noGrp="1"/>
          </p:cNvSpPr>
          <p:nvPr>
            <p:ph type="title" hasCustomPrompt="1"/>
          </p:nvPr>
        </p:nvSpPr>
        <p:spPr>
          <a:xfrm>
            <a:off x="336757" y="1751476"/>
            <a:ext cx="4766187" cy="539443"/>
          </a:xfrm>
          <a:prstGeom prst="rect">
            <a:avLst/>
          </a:prstGeom>
        </p:spPr>
        <p:txBody>
          <a:bodyPr/>
          <a:lstStyle>
            <a:lvl1pPr>
              <a:defRPr/>
            </a:lvl1pPr>
          </a:lstStyle>
          <a:p>
            <a:r>
              <a:rPr lang="es-ES"/>
              <a:t>Título</a:t>
            </a:r>
            <a:endParaRPr lang="es-PE"/>
          </a:p>
        </p:txBody>
      </p:sp>
      <p:sp>
        <p:nvSpPr>
          <p:cNvPr id="5" name="Marcador de contenido 4"/>
          <p:cNvSpPr>
            <a:spLocks noGrp="1"/>
          </p:cNvSpPr>
          <p:nvPr>
            <p:ph sz="quarter" idx="10"/>
          </p:nvPr>
        </p:nvSpPr>
        <p:spPr>
          <a:xfrm>
            <a:off x="336759" y="2290919"/>
            <a:ext cx="4766185" cy="2163764"/>
          </a:xfrm>
          <a:prstGeom prst="rect">
            <a:avLst/>
          </a:prstGeom>
        </p:spPr>
        <p:txBody>
          <a:bodyPr/>
          <a:lstStyle>
            <a:lvl2pPr>
              <a:defRPr sz="1801">
                <a:solidFill>
                  <a:schemeClr val="bg1">
                    <a:lumMod val="50000"/>
                  </a:schemeClr>
                </a:solidFill>
              </a:defRPr>
            </a:lvl2pPr>
            <a:lvl3pPr>
              <a:defRPr sz="1801">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Tree>
    <p:extLst>
      <p:ext uri="{BB962C8B-B14F-4D97-AF65-F5344CB8AC3E}">
        <p14:creationId xmlns:p14="http://schemas.microsoft.com/office/powerpoint/2010/main" val="391303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31721" y="512611"/>
            <a:ext cx="6811299" cy="391959"/>
          </a:xfrm>
          <a:prstGeom prst="rect">
            <a:avLst/>
          </a:prstGeom>
        </p:spPr>
        <p:txBody>
          <a:bodyPr/>
          <a:lstStyle>
            <a:lvl1pPr>
              <a:defRPr sz="2399"/>
            </a:lvl1pPr>
          </a:lstStyle>
          <a:p>
            <a:r>
              <a:rPr lang="es-ES"/>
              <a:t>Haga clic para modificar el estilo de título del patrón</a:t>
            </a:r>
            <a:endParaRPr lang="es-PE"/>
          </a:p>
        </p:txBody>
      </p:sp>
    </p:spTree>
    <p:extLst>
      <p:ext uri="{BB962C8B-B14F-4D97-AF65-F5344CB8AC3E}">
        <p14:creationId xmlns:p14="http://schemas.microsoft.com/office/powerpoint/2010/main" val="427306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seño personaliza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15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ítulo y conteni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623392" y="68628"/>
            <a:ext cx="5870443" cy="562073"/>
          </a:xfrm>
        </p:spPr>
        <p:txBody>
          <a:bodyPr>
            <a:noAutofit/>
          </a:bodyPr>
          <a:lstStyle>
            <a:lvl1pPr algn="l">
              <a:defRPr sz="3733">
                <a:solidFill>
                  <a:srgbClr val="F47A05"/>
                </a:solidFill>
              </a:defRPr>
            </a:lvl1pPr>
          </a:lstStyle>
          <a:p>
            <a:r>
              <a:rPr lang="es-ES"/>
              <a:t>Título</a:t>
            </a:r>
            <a:endParaRPr lang="es-PE"/>
          </a:p>
        </p:txBody>
      </p:sp>
      <p:sp>
        <p:nvSpPr>
          <p:cNvPr id="3" name="2 Marcador de contenido"/>
          <p:cNvSpPr>
            <a:spLocks noGrp="1"/>
          </p:cNvSpPr>
          <p:nvPr>
            <p:ph idx="1"/>
          </p:nvPr>
        </p:nvSpPr>
        <p:spPr/>
        <p:txBody>
          <a:bodyPr>
            <a:normAutofit/>
          </a:bodyPr>
          <a:lstStyle>
            <a:lvl1pPr>
              <a:defRPr sz="3200"/>
            </a:lvl1pPr>
            <a:lvl2pPr>
              <a:defRPr sz="2667"/>
            </a:lvl2pPr>
            <a:lvl3pPr>
              <a:defRPr sz="2400"/>
            </a:lvl3pPr>
            <a:lvl4pPr>
              <a:defRPr sz="2133"/>
            </a:lvl4pPr>
            <a:lvl5pPr>
              <a:defRPr sz="2133"/>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p:cNvSpPr>
            <a:spLocks noGrp="1"/>
          </p:cNvSpPr>
          <p:nvPr>
            <p:ph type="dt" sz="half" idx="10"/>
          </p:nvPr>
        </p:nvSpPr>
        <p:spPr/>
        <p:txBody>
          <a:bodyPr/>
          <a:lstStyle/>
          <a:p>
            <a:fld id="{871FC1A3-E119-4B4B-B483-0F06ED020632}" type="datetimeFigureOut">
              <a:rPr lang="es-PE" smtClean="0"/>
              <a:t>9/03/2022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D814AC-2C39-4BE1-91D2-2CC5607B589B}" type="slidenum">
              <a:rPr lang="es-PE" smtClean="0"/>
              <a:t>‹Nº›</a:t>
            </a:fld>
            <a:endParaRPr lang="es-PE"/>
          </a:p>
        </p:txBody>
      </p:sp>
    </p:spTree>
    <p:extLst>
      <p:ext uri="{BB962C8B-B14F-4D97-AF65-F5344CB8AC3E}">
        <p14:creationId xmlns:p14="http://schemas.microsoft.com/office/powerpoint/2010/main" val="59910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07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352" rtl="0" eaLnBrk="1" latinLnBrk="0" hangingPunct="1">
        <a:lnSpc>
          <a:spcPct val="90000"/>
        </a:lnSpc>
        <a:spcBef>
          <a:spcPct val="0"/>
        </a:spcBef>
        <a:buNone/>
        <a:defRPr lang="es-ES" sz="2799" kern="1200" baseline="0" dirty="0" smtClean="0">
          <a:solidFill>
            <a:schemeClr val="tx1"/>
          </a:solidFill>
          <a:latin typeface="+mj-lt"/>
          <a:ea typeface="+mj-ea"/>
          <a:cs typeface="+mj-cs"/>
        </a:defRPr>
      </a:lvl1pPr>
    </p:titleStyle>
    <p:bodyStyle>
      <a:lvl1pPr marL="228588" indent="-228588" algn="l" defTabSz="914352" rtl="0" eaLnBrk="1" latinLnBrk="0" hangingPunct="1">
        <a:lnSpc>
          <a:spcPct val="90000"/>
        </a:lnSpc>
        <a:spcBef>
          <a:spcPts val="1001"/>
        </a:spcBef>
        <a:buFont typeface="Arial" panose="020B0604020202020204" pitchFamily="34" charset="0"/>
        <a:buChar char="•"/>
        <a:defRPr lang="es-ES" sz="1600" kern="1200" baseline="0" dirty="0" smtClean="0">
          <a:solidFill>
            <a:schemeClr val="bg1">
              <a:lumMod val="50000"/>
            </a:schemeClr>
          </a:solidFill>
          <a:latin typeface="+mn-lt"/>
          <a:ea typeface="+mn-ea"/>
          <a:cs typeface="+mn-cs"/>
        </a:defRPr>
      </a:lvl1pPr>
      <a:lvl2pPr marL="685766" indent="-228588" algn="l" defTabSz="914352" rtl="0" eaLnBrk="1" latinLnBrk="0" hangingPunct="1">
        <a:lnSpc>
          <a:spcPct val="90000"/>
        </a:lnSpc>
        <a:spcBef>
          <a:spcPts val="499"/>
        </a:spcBef>
        <a:buFont typeface="Arial" panose="020B0604020202020204" pitchFamily="34" charset="0"/>
        <a:buChar char="•"/>
        <a:defRPr lang="es-ES" sz="2399" kern="1200" dirty="0" smtClean="0">
          <a:solidFill>
            <a:schemeClr val="tx1"/>
          </a:solidFill>
          <a:latin typeface="+mn-lt"/>
          <a:ea typeface="+mn-ea"/>
          <a:cs typeface="+mn-cs"/>
        </a:defRPr>
      </a:lvl2pPr>
      <a:lvl3pPr marL="1142942" indent="-228588" algn="l" defTabSz="914352" rtl="0" eaLnBrk="1" latinLnBrk="0" hangingPunct="1">
        <a:lnSpc>
          <a:spcPct val="90000"/>
        </a:lnSpc>
        <a:spcBef>
          <a:spcPts val="499"/>
        </a:spcBef>
        <a:buFont typeface="Arial" panose="020B0604020202020204" pitchFamily="34" charset="0"/>
        <a:buChar char="•"/>
        <a:defRPr lang="es-ES" sz="1999" kern="1200" dirty="0" smtClean="0">
          <a:solidFill>
            <a:schemeClr val="tx1"/>
          </a:solidFill>
          <a:latin typeface="+mn-lt"/>
          <a:ea typeface="+mn-ea"/>
          <a:cs typeface="+mn-cs"/>
        </a:defRPr>
      </a:lvl3pPr>
      <a:lvl4pPr marL="1600119" indent="-228588" algn="l" defTabSz="914352" rtl="0" eaLnBrk="1" latinLnBrk="0" hangingPunct="1">
        <a:lnSpc>
          <a:spcPct val="90000"/>
        </a:lnSpc>
        <a:spcBef>
          <a:spcPts val="499"/>
        </a:spcBef>
        <a:buFont typeface="Arial" panose="020B0604020202020204" pitchFamily="34" charset="0"/>
        <a:buChar char="•"/>
        <a:defRPr lang="es-ES" sz="1801" kern="1200" dirty="0" smtClean="0">
          <a:solidFill>
            <a:schemeClr val="tx1"/>
          </a:solidFill>
          <a:latin typeface="+mn-lt"/>
          <a:ea typeface="+mn-ea"/>
          <a:cs typeface="+mn-cs"/>
        </a:defRPr>
      </a:lvl4pPr>
      <a:lvl5pPr marL="2057294" indent="-228588" algn="l" defTabSz="914352" rtl="0" eaLnBrk="1" latinLnBrk="0" hangingPunct="1">
        <a:lnSpc>
          <a:spcPct val="90000"/>
        </a:lnSpc>
        <a:spcBef>
          <a:spcPts val="499"/>
        </a:spcBef>
        <a:buFont typeface="Arial" panose="020B0604020202020204" pitchFamily="34" charset="0"/>
        <a:buChar char="•"/>
        <a:defRPr lang="es-PE" sz="1801" kern="1200" dirty="0" smtClean="0">
          <a:solidFill>
            <a:schemeClr val="tx1"/>
          </a:solidFill>
          <a:latin typeface="+mn-lt"/>
          <a:ea typeface="+mn-ea"/>
          <a:cs typeface="+mn-cs"/>
        </a:defRPr>
      </a:lvl5pPr>
      <a:lvl6pPr marL="2514472" indent="-228588" algn="l" defTabSz="914352"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6pPr>
      <a:lvl7pPr marL="2971648" indent="-228588" algn="l" defTabSz="914352"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7pPr>
      <a:lvl8pPr marL="3428822" indent="-228588" algn="l" defTabSz="914352"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8pPr>
      <a:lvl9pPr marL="3886000" indent="-228588" algn="l" defTabSz="914352"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9pPr>
    </p:bodyStyle>
    <p:otherStyle>
      <a:defPPr>
        <a:defRPr lang="es-PE"/>
      </a:defPPr>
      <a:lvl1pPr marL="0" algn="l" defTabSz="914352" rtl="0" eaLnBrk="1" latinLnBrk="0" hangingPunct="1">
        <a:defRPr sz="1801" kern="1200">
          <a:solidFill>
            <a:schemeClr val="tx1"/>
          </a:solidFill>
          <a:latin typeface="+mn-lt"/>
          <a:ea typeface="+mn-ea"/>
          <a:cs typeface="+mn-cs"/>
        </a:defRPr>
      </a:lvl1pPr>
      <a:lvl2pPr marL="457178" algn="l" defTabSz="914352" rtl="0" eaLnBrk="1" latinLnBrk="0" hangingPunct="1">
        <a:defRPr sz="1801" kern="1200">
          <a:solidFill>
            <a:schemeClr val="tx1"/>
          </a:solidFill>
          <a:latin typeface="+mn-lt"/>
          <a:ea typeface="+mn-ea"/>
          <a:cs typeface="+mn-cs"/>
        </a:defRPr>
      </a:lvl2pPr>
      <a:lvl3pPr marL="914352" algn="l" defTabSz="914352" rtl="0" eaLnBrk="1" latinLnBrk="0" hangingPunct="1">
        <a:defRPr sz="1801" kern="1200">
          <a:solidFill>
            <a:schemeClr val="tx1"/>
          </a:solidFill>
          <a:latin typeface="+mn-lt"/>
          <a:ea typeface="+mn-ea"/>
          <a:cs typeface="+mn-cs"/>
        </a:defRPr>
      </a:lvl3pPr>
      <a:lvl4pPr marL="1371528" algn="l" defTabSz="914352" rtl="0" eaLnBrk="1" latinLnBrk="0" hangingPunct="1">
        <a:defRPr sz="1801" kern="1200">
          <a:solidFill>
            <a:schemeClr val="tx1"/>
          </a:solidFill>
          <a:latin typeface="+mn-lt"/>
          <a:ea typeface="+mn-ea"/>
          <a:cs typeface="+mn-cs"/>
        </a:defRPr>
      </a:lvl4pPr>
      <a:lvl5pPr marL="1828706" algn="l" defTabSz="914352" rtl="0" eaLnBrk="1" latinLnBrk="0" hangingPunct="1">
        <a:defRPr sz="1801" kern="1200">
          <a:solidFill>
            <a:schemeClr val="tx1"/>
          </a:solidFill>
          <a:latin typeface="+mn-lt"/>
          <a:ea typeface="+mn-ea"/>
          <a:cs typeface="+mn-cs"/>
        </a:defRPr>
      </a:lvl5pPr>
      <a:lvl6pPr marL="2285884" algn="l" defTabSz="914352" rtl="0" eaLnBrk="1" latinLnBrk="0" hangingPunct="1">
        <a:defRPr sz="1801" kern="1200">
          <a:solidFill>
            <a:schemeClr val="tx1"/>
          </a:solidFill>
          <a:latin typeface="+mn-lt"/>
          <a:ea typeface="+mn-ea"/>
          <a:cs typeface="+mn-cs"/>
        </a:defRPr>
      </a:lvl6pPr>
      <a:lvl7pPr marL="2743058" algn="l" defTabSz="914352" rtl="0" eaLnBrk="1" latinLnBrk="0" hangingPunct="1">
        <a:defRPr sz="1801" kern="1200">
          <a:solidFill>
            <a:schemeClr val="tx1"/>
          </a:solidFill>
          <a:latin typeface="+mn-lt"/>
          <a:ea typeface="+mn-ea"/>
          <a:cs typeface="+mn-cs"/>
        </a:defRPr>
      </a:lvl7pPr>
      <a:lvl8pPr marL="3200235" algn="l" defTabSz="914352" rtl="0" eaLnBrk="1" latinLnBrk="0" hangingPunct="1">
        <a:defRPr sz="1801" kern="1200">
          <a:solidFill>
            <a:schemeClr val="tx1"/>
          </a:solidFill>
          <a:latin typeface="+mn-lt"/>
          <a:ea typeface="+mn-ea"/>
          <a:cs typeface="+mn-cs"/>
        </a:defRPr>
      </a:lvl8pPr>
      <a:lvl9pPr marL="3657413" algn="l" defTabSz="914352"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4420" y="4794322"/>
            <a:ext cx="9587569" cy="452111"/>
          </a:xfrm>
        </p:spPr>
        <p:txBody>
          <a:bodyPr>
            <a:normAutofit fontScale="90000"/>
          </a:bodyPr>
          <a:lstStyle/>
          <a:p>
            <a:r>
              <a:rPr lang="es-PE" sz="2750" b="1" dirty="0"/>
              <a:t>Programa de Fortalecimiento Patrimonial</a:t>
            </a:r>
            <a:endParaRPr lang="es-PE" b="1" dirty="0"/>
          </a:p>
        </p:txBody>
      </p:sp>
      <p:sp>
        <p:nvSpPr>
          <p:cNvPr id="3" name="Marcador de contenido 2"/>
          <p:cNvSpPr>
            <a:spLocks noGrp="1"/>
          </p:cNvSpPr>
          <p:nvPr>
            <p:ph sz="quarter" idx="10"/>
          </p:nvPr>
        </p:nvSpPr>
        <p:spPr/>
        <p:txBody>
          <a:bodyPr/>
          <a:lstStyle/>
          <a:p>
            <a:r>
              <a:rPr lang="es-PE" dirty="0"/>
              <a:t>Gerencia de Riesgos</a:t>
            </a:r>
          </a:p>
        </p:txBody>
      </p:sp>
    </p:spTree>
    <p:extLst>
      <p:ext uri="{BB962C8B-B14F-4D97-AF65-F5344CB8AC3E}">
        <p14:creationId xmlns:p14="http://schemas.microsoft.com/office/powerpoint/2010/main" val="3269422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31649-33B6-4131-AD2E-9DB1FC377ED9}"/>
              </a:ext>
            </a:extLst>
          </p:cNvPr>
          <p:cNvSpPr>
            <a:spLocks noGrp="1"/>
          </p:cNvSpPr>
          <p:nvPr>
            <p:ph type="title"/>
          </p:nvPr>
        </p:nvSpPr>
        <p:spPr/>
        <p:txBody>
          <a:bodyPr lIns="91440" tIns="45720" rIns="91440" bIns="45720" anchor="t"/>
          <a:lstStyle/>
          <a:p>
            <a:r>
              <a:rPr lang="es-ES" sz="2350" dirty="0">
                <a:cs typeface="Calibri Light"/>
              </a:rPr>
              <a:t>PARTICIPACIÓN CARTERA MYPE</a:t>
            </a:r>
            <a:endParaRPr lang="es-ES" dirty="0"/>
          </a:p>
        </p:txBody>
      </p:sp>
      <p:sp>
        <p:nvSpPr>
          <p:cNvPr id="8" name="CuadroTexto 7">
            <a:extLst>
              <a:ext uri="{FF2B5EF4-FFF2-40B4-BE49-F238E27FC236}">
                <a16:creationId xmlns:a16="http://schemas.microsoft.com/office/drawing/2014/main" id="{8C547634-7824-414A-98D3-82BB3769685E}"/>
              </a:ext>
            </a:extLst>
          </p:cNvPr>
          <p:cNvSpPr txBox="1"/>
          <p:nvPr/>
        </p:nvSpPr>
        <p:spPr>
          <a:xfrm>
            <a:off x="9227126" y="2217927"/>
            <a:ext cx="247996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750" dirty="0">
                <a:cs typeface="Calibri"/>
              </a:rPr>
              <a:t>Al mes de marzo 2021, la cartera </a:t>
            </a:r>
            <a:r>
              <a:rPr lang="es-ES" sz="1750" dirty="0" err="1">
                <a:cs typeface="Calibri"/>
              </a:rPr>
              <a:t>Mype</a:t>
            </a:r>
            <a:r>
              <a:rPr lang="es-ES" sz="1750" dirty="0">
                <a:cs typeface="Calibri"/>
              </a:rPr>
              <a:t> representó 78.5% del total del portafolio.</a:t>
            </a:r>
          </a:p>
          <a:p>
            <a:pPr algn="just"/>
            <a:endParaRPr lang="es-ES" sz="1750" dirty="0">
              <a:cs typeface="Calibri"/>
            </a:endParaRPr>
          </a:p>
          <a:p>
            <a:pPr algn="just"/>
            <a:endParaRPr lang="es-ES" sz="1750" dirty="0">
              <a:cs typeface="Calibri"/>
            </a:endParaRPr>
          </a:p>
          <a:p>
            <a:pPr algn="just"/>
            <a:r>
              <a:rPr lang="es-ES" sz="1750" b="1" dirty="0">
                <a:cs typeface="Calibri"/>
              </a:rPr>
              <a:t>Al cierre de Diciembre alcanzó 82.4%</a:t>
            </a:r>
          </a:p>
        </p:txBody>
      </p:sp>
      <p:sp>
        <p:nvSpPr>
          <p:cNvPr id="9" name="CuadroTexto 8"/>
          <p:cNvSpPr txBox="1"/>
          <p:nvPr/>
        </p:nvSpPr>
        <p:spPr>
          <a:xfrm>
            <a:off x="534737" y="1399304"/>
            <a:ext cx="4541884" cy="369204"/>
          </a:xfrm>
          <a:prstGeom prst="rect">
            <a:avLst/>
          </a:prstGeom>
          <a:noFill/>
        </p:spPr>
        <p:txBody>
          <a:bodyPr wrap="none" rtlCol="0">
            <a:spAutoFit/>
          </a:bodyPr>
          <a:lstStyle/>
          <a:p>
            <a:r>
              <a:rPr lang="es-PE" dirty="0">
                <a:solidFill>
                  <a:schemeClr val="accent1">
                    <a:lumMod val="50000"/>
                  </a:schemeClr>
                </a:solidFill>
              </a:rPr>
              <a:t>Cartera </a:t>
            </a:r>
            <a:r>
              <a:rPr lang="es-PE" dirty="0" err="1">
                <a:solidFill>
                  <a:schemeClr val="accent1">
                    <a:lumMod val="50000"/>
                  </a:schemeClr>
                </a:solidFill>
              </a:rPr>
              <a:t>Mype</a:t>
            </a:r>
            <a:r>
              <a:rPr lang="es-PE" dirty="0">
                <a:solidFill>
                  <a:schemeClr val="accent1">
                    <a:lumMod val="50000"/>
                  </a:schemeClr>
                </a:solidFill>
              </a:rPr>
              <a:t> mínima exigida a marzo 21: </a:t>
            </a:r>
            <a:r>
              <a:rPr lang="es-PE" b="1" dirty="0">
                <a:solidFill>
                  <a:schemeClr val="accent1">
                    <a:lumMod val="50000"/>
                  </a:schemeClr>
                </a:solidFill>
              </a:rPr>
              <a:t>50%</a:t>
            </a:r>
          </a:p>
        </p:txBody>
      </p:sp>
      <p:pic>
        <p:nvPicPr>
          <p:cNvPr id="11" name="Imagen 10"/>
          <p:cNvPicPr>
            <a:picLocks noChangeAspect="1"/>
          </p:cNvPicPr>
          <p:nvPr/>
        </p:nvPicPr>
        <p:blipFill>
          <a:blip r:embed="rId2"/>
          <a:stretch>
            <a:fillRect/>
          </a:stretch>
        </p:blipFill>
        <p:spPr>
          <a:xfrm>
            <a:off x="631721" y="2044145"/>
            <a:ext cx="8115300" cy="1666875"/>
          </a:xfrm>
          <a:prstGeom prst="rect">
            <a:avLst/>
          </a:prstGeom>
        </p:spPr>
      </p:pic>
      <p:pic>
        <p:nvPicPr>
          <p:cNvPr id="13" name="Imagen 12"/>
          <p:cNvPicPr>
            <a:picLocks noChangeAspect="1"/>
          </p:cNvPicPr>
          <p:nvPr/>
        </p:nvPicPr>
        <p:blipFill>
          <a:blip r:embed="rId3"/>
          <a:stretch>
            <a:fillRect/>
          </a:stretch>
        </p:blipFill>
        <p:spPr>
          <a:xfrm>
            <a:off x="631721" y="4216544"/>
            <a:ext cx="8115300" cy="1666875"/>
          </a:xfrm>
          <a:prstGeom prst="rect">
            <a:avLst/>
          </a:prstGeom>
        </p:spPr>
      </p:pic>
    </p:spTree>
    <p:extLst>
      <p:ext uri="{BB962C8B-B14F-4D97-AF65-F5344CB8AC3E}">
        <p14:creationId xmlns:p14="http://schemas.microsoft.com/office/powerpoint/2010/main" val="164549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4086C-F12D-4DB4-A5E0-6364373A473A}"/>
              </a:ext>
            </a:extLst>
          </p:cNvPr>
          <p:cNvSpPr>
            <a:spLocks noGrp="1"/>
          </p:cNvSpPr>
          <p:nvPr>
            <p:ph type="title"/>
          </p:nvPr>
        </p:nvSpPr>
        <p:spPr/>
        <p:txBody>
          <a:bodyPr lIns="91440" tIns="45720" rIns="91440" bIns="45720" anchor="t"/>
          <a:lstStyle/>
          <a:p>
            <a:r>
              <a:rPr lang="es-ES" sz="2350" dirty="0">
                <a:cs typeface="Calibri Light"/>
              </a:rPr>
              <a:t>CLASIFICACIÓN DE RIESGO</a:t>
            </a:r>
          </a:p>
        </p:txBody>
      </p:sp>
      <p:pic>
        <p:nvPicPr>
          <p:cNvPr id="4" name="Imagen 4" descr="Interfaz de usuario gráfica, Tabla&#10;&#10;Descripción generada automáticamente">
            <a:extLst>
              <a:ext uri="{FF2B5EF4-FFF2-40B4-BE49-F238E27FC236}">
                <a16:creationId xmlns:a16="http://schemas.microsoft.com/office/drawing/2014/main" id="{191F0927-23E6-423C-87C8-CEC6FCBB6A35}"/>
              </a:ext>
            </a:extLst>
          </p:cNvPr>
          <p:cNvPicPr>
            <a:picLocks noChangeAspect="1"/>
          </p:cNvPicPr>
          <p:nvPr/>
        </p:nvPicPr>
        <p:blipFill rotWithShape="1">
          <a:blip r:embed="rId2"/>
          <a:srcRect b="88254"/>
          <a:stretch/>
        </p:blipFill>
        <p:spPr>
          <a:xfrm>
            <a:off x="468702" y="2220879"/>
            <a:ext cx="11254595" cy="391696"/>
          </a:xfrm>
          <a:prstGeom prst="rect">
            <a:avLst/>
          </a:prstGeom>
        </p:spPr>
      </p:pic>
      <p:sp>
        <p:nvSpPr>
          <p:cNvPr id="3" name="CuadroTexto 2"/>
          <p:cNvSpPr txBox="1"/>
          <p:nvPr/>
        </p:nvSpPr>
        <p:spPr>
          <a:xfrm>
            <a:off x="534737" y="1399304"/>
            <a:ext cx="5212453" cy="369204"/>
          </a:xfrm>
          <a:prstGeom prst="rect">
            <a:avLst/>
          </a:prstGeom>
          <a:noFill/>
        </p:spPr>
        <p:txBody>
          <a:bodyPr wrap="none" rtlCol="0">
            <a:spAutoFit/>
          </a:bodyPr>
          <a:lstStyle/>
          <a:p>
            <a:r>
              <a:rPr lang="es-PE" dirty="0">
                <a:solidFill>
                  <a:schemeClr val="accent1">
                    <a:lumMod val="50000"/>
                  </a:schemeClr>
                </a:solidFill>
              </a:rPr>
              <a:t>Clasificación Mínima exigida por el PFP a marzo 21: </a:t>
            </a:r>
            <a:r>
              <a:rPr lang="es-PE" b="1" dirty="0">
                <a:solidFill>
                  <a:schemeClr val="accent1">
                    <a:lumMod val="50000"/>
                  </a:schemeClr>
                </a:solidFill>
              </a:rPr>
              <a:t>C-</a:t>
            </a:r>
          </a:p>
        </p:txBody>
      </p:sp>
      <p:sp>
        <p:nvSpPr>
          <p:cNvPr id="6" name="CuadroTexto 5"/>
          <p:cNvSpPr txBox="1"/>
          <p:nvPr/>
        </p:nvSpPr>
        <p:spPr>
          <a:xfrm>
            <a:off x="468702" y="3082835"/>
            <a:ext cx="5847456" cy="276999"/>
          </a:xfrm>
          <a:prstGeom prst="rect">
            <a:avLst/>
          </a:prstGeom>
          <a:noFill/>
        </p:spPr>
        <p:txBody>
          <a:bodyPr wrap="square" rtlCol="0">
            <a:spAutoFit/>
          </a:bodyPr>
          <a:lstStyle/>
          <a:p>
            <a:r>
              <a:rPr lang="es-PE" sz="1200" dirty="0"/>
              <a:t>Fuente: SBS. Clasificación de las empresas Financieras a Dic2020</a:t>
            </a:r>
          </a:p>
        </p:txBody>
      </p:sp>
      <p:pic>
        <p:nvPicPr>
          <p:cNvPr id="7" name="Imagen 4" descr="Interfaz de usuario gráfica, Tabla&#10;&#10;Descripción generada automáticamente">
            <a:extLst>
              <a:ext uri="{FF2B5EF4-FFF2-40B4-BE49-F238E27FC236}">
                <a16:creationId xmlns:a16="http://schemas.microsoft.com/office/drawing/2014/main" id="{191F0927-23E6-423C-87C8-CEC6FCBB6A35}"/>
              </a:ext>
            </a:extLst>
          </p:cNvPr>
          <p:cNvPicPr>
            <a:picLocks noChangeAspect="1"/>
          </p:cNvPicPr>
          <p:nvPr/>
        </p:nvPicPr>
        <p:blipFill rotWithShape="1">
          <a:blip r:embed="rId2"/>
          <a:srcRect t="37990" b="50259"/>
          <a:stretch/>
        </p:blipFill>
        <p:spPr>
          <a:xfrm>
            <a:off x="468702" y="2651762"/>
            <a:ext cx="11254595" cy="391886"/>
          </a:xfrm>
          <a:prstGeom prst="rect">
            <a:avLst/>
          </a:prstGeom>
        </p:spPr>
      </p:pic>
    </p:spTree>
    <p:extLst>
      <p:ext uri="{BB962C8B-B14F-4D97-AF65-F5344CB8AC3E}">
        <p14:creationId xmlns:p14="http://schemas.microsoft.com/office/powerpoint/2010/main" val="175303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1721" y="512611"/>
            <a:ext cx="7490303" cy="391959"/>
          </a:xfrm>
        </p:spPr>
        <p:txBody>
          <a:bodyPr/>
          <a:lstStyle/>
          <a:p>
            <a:r>
              <a:rPr lang="es-PE" dirty="0"/>
              <a:t>CONDICIONES PARA ACCEDER AL PROGRAMA</a:t>
            </a:r>
          </a:p>
        </p:txBody>
      </p:sp>
      <p:sp>
        <p:nvSpPr>
          <p:cNvPr id="3" name="CuadroTexto 2"/>
          <p:cNvSpPr txBox="1"/>
          <p:nvPr/>
        </p:nvSpPr>
        <p:spPr>
          <a:xfrm>
            <a:off x="335886" y="1321654"/>
            <a:ext cx="11333856" cy="3170099"/>
          </a:xfrm>
          <a:prstGeom prst="rect">
            <a:avLst/>
          </a:prstGeom>
          <a:noFill/>
        </p:spPr>
        <p:txBody>
          <a:bodyPr wrap="square" rtlCol="0">
            <a:spAutoFit/>
          </a:bodyPr>
          <a:lstStyle/>
          <a:p>
            <a:pPr marL="285750" indent="-285750">
              <a:buFont typeface="Arial" panose="020B0604020202020204" pitchFamily="34" charset="0"/>
              <a:buChar char="•"/>
            </a:pPr>
            <a:r>
              <a:rPr lang="es-PE" sz="2000" b="1" dirty="0">
                <a:solidFill>
                  <a:srgbClr val="002060"/>
                </a:solidFill>
              </a:rPr>
              <a:t>Aceptar los siguientes compromisos:</a:t>
            </a:r>
          </a:p>
          <a:p>
            <a:endParaRPr lang="es-PE" sz="2000" b="1" dirty="0">
              <a:solidFill>
                <a:srgbClr val="002060"/>
              </a:solidFill>
            </a:endParaRPr>
          </a:p>
          <a:p>
            <a:pPr marL="742883" lvl="1" indent="-285750">
              <a:buFont typeface="Arial" panose="020B0604020202020204" pitchFamily="34" charset="0"/>
              <a:buChar char="•"/>
            </a:pPr>
            <a:r>
              <a:rPr lang="es-PE" sz="2000" dirty="0">
                <a:solidFill>
                  <a:srgbClr val="002060"/>
                </a:solidFill>
              </a:rPr>
              <a:t>No acordar ni repartir utilidades durante la vigencia de los instrumentos de deuda.</a:t>
            </a:r>
          </a:p>
          <a:p>
            <a:pPr marL="742883" lvl="1" indent="-285750">
              <a:buFont typeface="Arial" panose="020B0604020202020204" pitchFamily="34" charset="0"/>
              <a:buChar char="•"/>
            </a:pPr>
            <a:r>
              <a:rPr lang="es-PE" sz="2000" dirty="0">
                <a:solidFill>
                  <a:srgbClr val="002060"/>
                </a:solidFill>
              </a:rPr>
              <a:t>No entregar bonos ni incrementar dietas ni remuneraciones de directores y altos funcionarios.</a:t>
            </a:r>
          </a:p>
          <a:p>
            <a:pPr marL="742883" lvl="1" indent="-285750">
              <a:buFont typeface="Arial" panose="020B0604020202020204" pitchFamily="34" charset="0"/>
              <a:buChar char="•"/>
            </a:pPr>
            <a:r>
              <a:rPr lang="es-PE" sz="2000" dirty="0">
                <a:solidFill>
                  <a:srgbClr val="002060"/>
                </a:solidFill>
              </a:rPr>
              <a:t>No incrementar exposición con personas naturales, personas jurídicas y/o entes jurídicos vinculados a la Financiera. Tampoco </a:t>
            </a:r>
            <a:r>
              <a:rPr lang="es-PE" sz="2000" dirty="0" err="1">
                <a:solidFill>
                  <a:srgbClr val="002060"/>
                </a:solidFill>
              </a:rPr>
              <a:t>prepagar</a:t>
            </a:r>
            <a:r>
              <a:rPr lang="es-PE" sz="2000" dirty="0">
                <a:solidFill>
                  <a:srgbClr val="002060"/>
                </a:solidFill>
              </a:rPr>
              <a:t> obligaciones financieras o de cualquier naturaleza con cualquier vinculado.</a:t>
            </a:r>
          </a:p>
          <a:p>
            <a:pPr marL="742883" lvl="1" indent="-285750">
              <a:buFont typeface="Arial" panose="020B0604020202020204" pitchFamily="34" charset="0"/>
              <a:buChar char="•"/>
            </a:pPr>
            <a:r>
              <a:rPr lang="es-PE" sz="2000" dirty="0">
                <a:solidFill>
                  <a:srgbClr val="002060"/>
                </a:solidFill>
              </a:rPr>
              <a:t>Inscribir el poder irrevocable en un plazo no mayor a 30 días hábiles contados desde la solicitud a COFIDE.</a:t>
            </a:r>
          </a:p>
          <a:p>
            <a:pPr marL="742883" lvl="1" indent="-285750">
              <a:buFont typeface="Arial" panose="020B0604020202020204" pitchFamily="34" charset="0"/>
              <a:buChar char="•"/>
            </a:pPr>
            <a:r>
              <a:rPr lang="es-PE" sz="2000" dirty="0">
                <a:solidFill>
                  <a:srgbClr val="002060"/>
                </a:solidFill>
              </a:rPr>
              <a:t>Antigüedad no mayor a 3 meses al momento de presentar la solicitud.</a:t>
            </a:r>
          </a:p>
        </p:txBody>
      </p:sp>
    </p:spTree>
    <p:extLst>
      <p:ext uri="{BB962C8B-B14F-4D97-AF65-F5344CB8AC3E}">
        <p14:creationId xmlns:p14="http://schemas.microsoft.com/office/powerpoint/2010/main" val="377911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1721" y="512611"/>
            <a:ext cx="7692008" cy="391959"/>
          </a:xfrm>
        </p:spPr>
        <p:txBody>
          <a:bodyPr/>
          <a:lstStyle/>
          <a:p>
            <a:r>
              <a:rPr lang="es-PE" dirty="0"/>
              <a:t>CARACTERÍSTICAS MÍNIMAS DE EVAL. SUFICIENCIA CAP</a:t>
            </a:r>
          </a:p>
        </p:txBody>
      </p:sp>
      <p:sp>
        <p:nvSpPr>
          <p:cNvPr id="3" name="CuadroTexto 2"/>
          <p:cNvSpPr txBox="1"/>
          <p:nvPr/>
        </p:nvSpPr>
        <p:spPr>
          <a:xfrm>
            <a:off x="335886" y="1321654"/>
            <a:ext cx="11333856" cy="3170099"/>
          </a:xfrm>
          <a:prstGeom prst="rect">
            <a:avLst/>
          </a:prstGeom>
          <a:noFill/>
        </p:spPr>
        <p:txBody>
          <a:bodyPr wrap="square" rtlCol="0">
            <a:spAutoFit/>
          </a:bodyPr>
          <a:lstStyle/>
          <a:p>
            <a:pPr marL="285750" indent="-285750">
              <a:buFont typeface="Arial" panose="020B0604020202020204" pitchFamily="34" charset="0"/>
              <a:buChar char="•"/>
            </a:pPr>
            <a:r>
              <a:rPr lang="es-PE" sz="2000" b="1" dirty="0">
                <a:solidFill>
                  <a:srgbClr val="002060"/>
                </a:solidFill>
              </a:rPr>
              <a:t>Condiciones para segmentar el portafolio:</a:t>
            </a:r>
          </a:p>
          <a:p>
            <a:endParaRPr lang="es-PE" sz="2000" b="1" dirty="0">
              <a:solidFill>
                <a:srgbClr val="002060"/>
              </a:solidFill>
            </a:endParaRPr>
          </a:p>
          <a:p>
            <a:pPr marL="742883" lvl="1" indent="-285750">
              <a:buFont typeface="Arial" panose="020B0604020202020204" pitchFamily="34" charset="0"/>
              <a:buChar char="•"/>
            </a:pPr>
            <a:r>
              <a:rPr lang="es-PE" sz="2000" dirty="0">
                <a:solidFill>
                  <a:srgbClr val="002060"/>
                </a:solidFill>
              </a:rPr>
              <a:t>Distribuir el portafolio según lo indicado en el Reglamento Operativo.</a:t>
            </a:r>
          </a:p>
          <a:p>
            <a:pPr marL="742883" lvl="1" indent="-285750">
              <a:buFont typeface="Arial" panose="020B0604020202020204" pitchFamily="34" charset="0"/>
              <a:buChar char="•"/>
            </a:pPr>
            <a:r>
              <a:rPr lang="es-PE" sz="2000" dirty="0">
                <a:solidFill>
                  <a:srgbClr val="002060"/>
                </a:solidFill>
              </a:rPr>
              <a:t>Extornar íntegramente los rendimientos devengados de los créditos de los segmentos Medio, Alto viable y Alto no viable.</a:t>
            </a:r>
          </a:p>
          <a:p>
            <a:pPr marL="742883" lvl="1" indent="-285750">
              <a:buFont typeface="Arial" panose="020B0604020202020204" pitchFamily="34" charset="0"/>
              <a:buChar char="•"/>
            </a:pPr>
            <a:r>
              <a:rPr lang="es-PE" sz="2000" dirty="0">
                <a:solidFill>
                  <a:srgbClr val="002060"/>
                </a:solidFill>
              </a:rPr>
              <a:t>Deudores con 2 o más créditos en más de un criterio de segmentación deberán incluirse todos sus créditos en el nivel de segmentación de mayor riesgo.</a:t>
            </a:r>
          </a:p>
          <a:p>
            <a:pPr marL="742883" lvl="1" indent="-285750">
              <a:buFont typeface="Arial" panose="020B0604020202020204" pitchFamily="34" charset="0"/>
              <a:buChar char="•"/>
            </a:pPr>
            <a:r>
              <a:rPr lang="es-PE" sz="2000" dirty="0">
                <a:solidFill>
                  <a:srgbClr val="002060"/>
                </a:solidFill>
              </a:rPr>
              <a:t>No considerar garantías preferidas para el cálculo de las provisiones.</a:t>
            </a:r>
          </a:p>
          <a:p>
            <a:pPr marL="742883" lvl="1" indent="-285750">
              <a:buFont typeface="Arial" panose="020B0604020202020204" pitchFamily="34" charset="0"/>
              <a:buChar char="•"/>
            </a:pPr>
            <a:r>
              <a:rPr lang="es-PE" sz="2000" dirty="0">
                <a:solidFill>
                  <a:srgbClr val="002060"/>
                </a:solidFill>
              </a:rPr>
              <a:t>Para Riesgo Medio la tasa debe ser de Deficiente (25%), para Alto Viable Dudoso (60%) y para Alto no Viable Pérdida (100%).</a:t>
            </a:r>
          </a:p>
        </p:txBody>
      </p:sp>
    </p:spTree>
    <p:extLst>
      <p:ext uri="{BB962C8B-B14F-4D97-AF65-F5344CB8AC3E}">
        <p14:creationId xmlns:p14="http://schemas.microsoft.com/office/powerpoint/2010/main" val="2756725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9D4D2-6628-4EA1-BEA7-98990A27B5C3}"/>
              </a:ext>
            </a:extLst>
          </p:cNvPr>
          <p:cNvSpPr>
            <a:spLocks noGrp="1"/>
          </p:cNvSpPr>
          <p:nvPr>
            <p:ph type="title"/>
          </p:nvPr>
        </p:nvSpPr>
        <p:spPr/>
        <p:txBody>
          <a:bodyPr lIns="91440" tIns="45720" rIns="91440" bIns="45720" anchor="t"/>
          <a:lstStyle/>
          <a:p>
            <a:r>
              <a:rPr lang="es-ES" sz="2350" dirty="0">
                <a:cs typeface="Calibri Light"/>
              </a:rPr>
              <a:t>Ratio de Capital Global</a:t>
            </a:r>
            <a:endParaRPr lang="es-ES" dirty="0"/>
          </a:p>
        </p:txBody>
      </p:sp>
      <p:pic>
        <p:nvPicPr>
          <p:cNvPr id="4" name="Imagen 3"/>
          <p:cNvPicPr>
            <a:picLocks noChangeAspect="1"/>
          </p:cNvPicPr>
          <p:nvPr/>
        </p:nvPicPr>
        <p:blipFill>
          <a:blip r:embed="rId2"/>
          <a:stretch>
            <a:fillRect/>
          </a:stretch>
        </p:blipFill>
        <p:spPr>
          <a:xfrm>
            <a:off x="631721" y="1438274"/>
            <a:ext cx="10351906" cy="4688205"/>
          </a:xfrm>
          <a:prstGeom prst="rect">
            <a:avLst/>
          </a:prstGeom>
        </p:spPr>
      </p:pic>
    </p:spTree>
    <p:extLst>
      <p:ext uri="{BB962C8B-B14F-4D97-AF65-F5344CB8AC3E}">
        <p14:creationId xmlns:p14="http://schemas.microsoft.com/office/powerpoint/2010/main" val="305117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Patrimonio y Resultados Proyectados</a:t>
            </a:r>
          </a:p>
        </p:txBody>
      </p:sp>
      <p:pic>
        <p:nvPicPr>
          <p:cNvPr id="3" name="Imagen 2"/>
          <p:cNvPicPr>
            <a:picLocks noChangeAspect="1"/>
          </p:cNvPicPr>
          <p:nvPr/>
        </p:nvPicPr>
        <p:blipFill>
          <a:blip r:embed="rId2"/>
          <a:stretch>
            <a:fillRect/>
          </a:stretch>
        </p:blipFill>
        <p:spPr>
          <a:xfrm>
            <a:off x="853790" y="1382348"/>
            <a:ext cx="9622622" cy="4887199"/>
          </a:xfrm>
          <a:prstGeom prst="rect">
            <a:avLst/>
          </a:prstGeom>
        </p:spPr>
      </p:pic>
    </p:spTree>
    <p:extLst>
      <p:ext uri="{BB962C8B-B14F-4D97-AF65-F5344CB8AC3E}">
        <p14:creationId xmlns:p14="http://schemas.microsoft.com/office/powerpoint/2010/main" val="248326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623392" y="68628"/>
            <a:ext cx="7392821" cy="562073"/>
          </a:xfrm>
        </p:spPr>
        <p:txBody>
          <a:bodyPr/>
          <a:lstStyle/>
          <a:p>
            <a:r>
              <a:rPr lang="es-MX" sz="3200" dirty="0"/>
              <a:t>Propuesta</a:t>
            </a:r>
            <a:endParaRPr lang="es-PE" sz="3200" dirty="0"/>
          </a:p>
        </p:txBody>
      </p:sp>
      <p:sp>
        <p:nvSpPr>
          <p:cNvPr id="5" name="CuadroTexto 4"/>
          <p:cNvSpPr txBox="1"/>
          <p:nvPr/>
        </p:nvSpPr>
        <p:spPr>
          <a:xfrm>
            <a:off x="1005685" y="1332452"/>
            <a:ext cx="10041451" cy="5324535"/>
          </a:xfrm>
          <a:prstGeom prst="rect">
            <a:avLst/>
          </a:prstGeom>
          <a:noFill/>
        </p:spPr>
        <p:txBody>
          <a:bodyPr wrap="square" rtlCol="0">
            <a:spAutoFit/>
          </a:bodyPr>
          <a:lstStyle/>
          <a:p>
            <a:pPr marL="457189" indent="-457189">
              <a:buFont typeface="Wingdings" panose="05000000000000000000" pitchFamily="2" charset="2"/>
              <a:buChar char="q"/>
            </a:pPr>
            <a:r>
              <a:rPr lang="es-PE" sz="2000" dirty="0">
                <a:solidFill>
                  <a:schemeClr val="tx2"/>
                </a:solidFill>
                <a:latin typeface="Bahnschrift Light" panose="020B0502040204020203" pitchFamily="34" charset="0"/>
                <a:cs typeface="Arial" panose="020B0604020202020204" pitchFamily="34" charset="0"/>
              </a:rPr>
              <a:t>Participar en el Programa de Fortalecimiento Patrimonial</a:t>
            </a:r>
          </a:p>
          <a:p>
            <a:pPr marL="457189" indent="-457189">
              <a:buFont typeface="Wingdings" panose="05000000000000000000" pitchFamily="2" charset="2"/>
              <a:buChar char="q"/>
            </a:pPr>
            <a:endParaRPr lang="es-PE" sz="2000" dirty="0">
              <a:solidFill>
                <a:schemeClr val="tx2"/>
              </a:solidFill>
              <a:latin typeface="Bahnschrift Light" panose="020B0502040204020203" pitchFamily="34" charset="0"/>
              <a:cs typeface="Arial" panose="020B0604020202020204" pitchFamily="34" charset="0"/>
            </a:endParaRP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Permite sostener los planes de crecimiento de la Organización</a:t>
            </a: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Es una oportunidad que el Estado ofrece a las Instituciones Financieras (difícilmente se repetirá – pandemia)</a:t>
            </a: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Permitiría en 2022 colocar a la empresa en una mejor posición financiera.</a:t>
            </a: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Permite una mejor posición para buscar nuevos inversionistas</a:t>
            </a: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Disponibilidad de fondos subordinados inmediata  y menor gasto financiero</a:t>
            </a:r>
          </a:p>
          <a:p>
            <a:pPr marL="455613" indent="171450">
              <a:buFont typeface="Wingdings" panose="05000000000000000000" pitchFamily="2" charset="2"/>
              <a:buChar char="§"/>
            </a:pPr>
            <a:r>
              <a:rPr lang="es-PE" sz="2000" dirty="0">
                <a:solidFill>
                  <a:schemeClr val="tx2"/>
                </a:solidFill>
                <a:latin typeface="Bahnschrift Light" panose="020B0502040204020203" pitchFamily="34" charset="0"/>
                <a:cs typeface="Arial" panose="020B0604020202020204" pitchFamily="34" charset="0"/>
              </a:rPr>
              <a:t> Viabiliza futuras emisiones subordinadas 2023 en adelante</a:t>
            </a:r>
          </a:p>
          <a:p>
            <a:pPr marL="455613" indent="171450">
              <a:buFont typeface="Wingdings" panose="05000000000000000000" pitchFamily="2" charset="2"/>
              <a:buChar char="§"/>
            </a:pPr>
            <a:endParaRPr lang="es-PE" sz="2000" dirty="0">
              <a:solidFill>
                <a:schemeClr val="tx2"/>
              </a:solidFill>
              <a:latin typeface="Bahnschrift Light" panose="020B0502040204020203" pitchFamily="34" charset="0"/>
              <a:cs typeface="Arial" panose="020B0604020202020204" pitchFamily="34" charset="0"/>
            </a:endParaRPr>
          </a:p>
          <a:p>
            <a:pPr marL="450850" indent="-342900">
              <a:buFont typeface="Wingdings" panose="05000000000000000000" pitchFamily="2" charset="2"/>
              <a:buChar char="q"/>
            </a:pPr>
            <a:r>
              <a:rPr lang="es-PE" sz="2000" dirty="0">
                <a:solidFill>
                  <a:schemeClr val="tx2"/>
                </a:solidFill>
                <a:latin typeface="Bahnschrift Light" panose="020B0502040204020203" pitchFamily="34" charset="0"/>
                <a:cs typeface="Arial" panose="020B0604020202020204" pitchFamily="34" charset="0"/>
              </a:rPr>
              <a:t>El no participar implica ajustar el tamaño de la organización mejorando el ratio de capital pero generando pérdidas por dos o tres años más al reducir los ingresos dificultando la entrada de nuevos inversionistas</a:t>
            </a:r>
          </a:p>
          <a:p>
            <a:pPr marL="450850" indent="-342900">
              <a:buFont typeface="Wingdings" panose="05000000000000000000" pitchFamily="2" charset="2"/>
              <a:buChar char="q"/>
            </a:pPr>
            <a:endParaRPr lang="es-PE" sz="2000" dirty="0">
              <a:solidFill>
                <a:schemeClr val="tx2"/>
              </a:solidFill>
              <a:latin typeface="Bahnschrift Light" panose="020B0502040204020203" pitchFamily="34" charset="0"/>
              <a:cs typeface="Arial" panose="020B0604020202020204" pitchFamily="34" charset="0"/>
            </a:endParaRPr>
          </a:p>
          <a:p>
            <a:pPr marL="450850" indent="-342900">
              <a:buFont typeface="Wingdings" panose="05000000000000000000" pitchFamily="2" charset="2"/>
              <a:buChar char="q"/>
            </a:pPr>
            <a:r>
              <a:rPr lang="es-PE" sz="2000" dirty="0">
                <a:solidFill>
                  <a:schemeClr val="tx2"/>
                </a:solidFill>
                <a:latin typeface="Bahnschrift Light" panose="020B0502040204020203" pitchFamily="34" charset="0"/>
                <a:cs typeface="Arial" panose="020B0604020202020204" pitchFamily="34" charset="0"/>
              </a:rPr>
              <a:t>Recomendamos hacer el mayor esfuerzo para nuestra participación el PFP bajo uno de los escenarios definidos: Mínimo S/.44.4 y Máximo S/.59.4</a:t>
            </a:r>
          </a:p>
          <a:p>
            <a:pPr marL="450850" indent="-342900">
              <a:buFont typeface="Wingdings" panose="05000000000000000000" pitchFamily="2" charset="2"/>
              <a:buChar char="q"/>
            </a:pPr>
            <a:endParaRPr lang="es-PE" sz="2000" dirty="0">
              <a:solidFill>
                <a:schemeClr val="tx2"/>
              </a:solidFill>
              <a:latin typeface="Bahnschrift Light" panose="020B0502040204020203" pitchFamily="34" charset="0"/>
              <a:cs typeface="Arial" panose="020B0604020202020204" pitchFamily="34" charset="0"/>
            </a:endParaRPr>
          </a:p>
        </p:txBody>
      </p:sp>
    </p:spTree>
    <p:extLst>
      <p:ext uri="{BB962C8B-B14F-4D97-AF65-F5344CB8AC3E}">
        <p14:creationId xmlns:p14="http://schemas.microsoft.com/office/powerpoint/2010/main" val="238095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4420" y="4794322"/>
            <a:ext cx="6049806" cy="452111"/>
          </a:xfrm>
        </p:spPr>
        <p:txBody>
          <a:bodyPr>
            <a:normAutofit fontScale="90000"/>
          </a:bodyPr>
          <a:lstStyle/>
          <a:p>
            <a:r>
              <a:rPr lang="es-PE" b="1" dirty="0">
                <a:effectLst>
                  <a:outerShdw blurRad="38100" dist="38100" dir="2700000" algn="tl">
                    <a:srgbClr val="000000">
                      <a:alpha val="43137"/>
                    </a:srgbClr>
                  </a:outerShdw>
                </a:effectLst>
              </a:rPr>
              <a:t>Convocatoria a Junta General de Accionistas</a:t>
            </a:r>
            <a:endParaRPr lang="es-PE" dirty="0"/>
          </a:p>
        </p:txBody>
      </p:sp>
      <p:sp>
        <p:nvSpPr>
          <p:cNvPr id="3" name="Marcador de contenido 2"/>
          <p:cNvSpPr>
            <a:spLocks noGrp="1"/>
          </p:cNvSpPr>
          <p:nvPr>
            <p:ph sz="quarter" idx="10"/>
          </p:nvPr>
        </p:nvSpPr>
        <p:spPr/>
        <p:txBody>
          <a:bodyPr/>
          <a:lstStyle/>
          <a:p>
            <a:pPr marL="0" indent="0">
              <a:buNone/>
            </a:pPr>
            <a:r>
              <a:rPr lang="es-PE" dirty="0"/>
              <a:t>Marzo 2022</a:t>
            </a:r>
          </a:p>
        </p:txBody>
      </p:sp>
    </p:spTree>
    <p:extLst>
      <p:ext uri="{BB962C8B-B14F-4D97-AF65-F5344CB8AC3E}">
        <p14:creationId xmlns:p14="http://schemas.microsoft.com/office/powerpoint/2010/main" val="2610383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pPr algn="just"/>
            <a:r>
              <a:rPr lang="es-ES" sz="2000" b="1" dirty="0"/>
              <a:t>Propuesta de convocatoria a Junta General de Accionistas</a:t>
            </a:r>
            <a:endParaRPr lang="es-PE" sz="2000" b="1" dirty="0"/>
          </a:p>
        </p:txBody>
      </p:sp>
      <p:sp>
        <p:nvSpPr>
          <p:cNvPr id="6" name="CuadroTexto 5">
            <a:extLst>
              <a:ext uri="{FF2B5EF4-FFF2-40B4-BE49-F238E27FC236}">
                <a16:creationId xmlns:a16="http://schemas.microsoft.com/office/drawing/2014/main" id="{8CBB3936-7459-42E7-9CCD-BE315798CF0D}"/>
              </a:ext>
            </a:extLst>
          </p:cNvPr>
          <p:cNvSpPr txBox="1"/>
          <p:nvPr/>
        </p:nvSpPr>
        <p:spPr>
          <a:xfrm>
            <a:off x="605217" y="1380730"/>
            <a:ext cx="10685635" cy="4985980"/>
          </a:xfrm>
          <a:prstGeom prst="rect">
            <a:avLst/>
          </a:prstGeom>
          <a:noFill/>
        </p:spPr>
        <p:txBody>
          <a:bodyPr wrap="square">
            <a:spAutoFit/>
          </a:bodyPr>
          <a:lstStyle/>
          <a:p>
            <a:pPr algn="just"/>
            <a:endParaRPr lang="es-ES" sz="1400" dirty="0"/>
          </a:p>
          <a:p>
            <a:pPr algn="just"/>
            <a:r>
              <a:rPr lang="es-ES" sz="1600" b="1" i="0" dirty="0">
                <a:solidFill>
                  <a:srgbClr val="000000"/>
                </a:solidFill>
                <a:effectLst/>
              </a:rPr>
              <a:t>JUNTA GENERAL DE ACCIONISTAS NO PRESENCIAL</a:t>
            </a:r>
          </a:p>
          <a:p>
            <a:pPr algn="just"/>
            <a:endParaRPr lang="es-ES" sz="1600" b="0" i="0" dirty="0">
              <a:solidFill>
                <a:srgbClr val="000000"/>
              </a:solidFill>
              <a:effectLst/>
            </a:endParaRPr>
          </a:p>
          <a:p>
            <a:pPr algn="just"/>
            <a:r>
              <a:rPr lang="es-ES" sz="1600" b="0" i="0" dirty="0">
                <a:solidFill>
                  <a:srgbClr val="000000"/>
                </a:solidFill>
                <a:effectLst/>
              </a:rPr>
              <a:t>Primera convocatoria: Lunes 14 de marzo de 2022</a:t>
            </a:r>
          </a:p>
          <a:p>
            <a:pPr algn="just"/>
            <a:r>
              <a:rPr lang="es-ES" sz="1600" dirty="0">
                <a:solidFill>
                  <a:srgbClr val="000000"/>
                </a:solidFill>
              </a:rPr>
              <a:t>Hora:</a:t>
            </a:r>
            <a:r>
              <a:rPr lang="es-ES" sz="1600" b="0" i="0" dirty="0">
                <a:solidFill>
                  <a:srgbClr val="000000"/>
                </a:solidFill>
                <a:effectLst/>
              </a:rPr>
              <a:t> 08:00 a.m.</a:t>
            </a:r>
          </a:p>
          <a:p>
            <a:pPr algn="just"/>
            <a:endParaRPr lang="es-ES" sz="1600" b="0" i="0" dirty="0">
              <a:solidFill>
                <a:srgbClr val="000000"/>
              </a:solidFill>
              <a:effectLst/>
            </a:endParaRPr>
          </a:p>
          <a:p>
            <a:pPr algn="just"/>
            <a:r>
              <a:rPr lang="es-ES" sz="1600" b="1" i="0" dirty="0">
                <a:solidFill>
                  <a:srgbClr val="000000"/>
                </a:solidFill>
                <a:effectLst/>
              </a:rPr>
              <a:t>AGENDA</a:t>
            </a:r>
          </a:p>
          <a:p>
            <a:pPr algn="just"/>
            <a:endParaRPr lang="es-ES" sz="1600" dirty="0">
              <a:effectLst/>
            </a:endParaRPr>
          </a:p>
          <a:p>
            <a:pPr marL="342900" indent="-342900" algn="just">
              <a:buAutoNum type="arabicPeriod"/>
            </a:pPr>
            <a:r>
              <a:rPr lang="es-ES" sz="1600" dirty="0">
                <a:effectLst/>
              </a:rPr>
              <a:t>Acogimiento al Programa de Fortalecimiento Patrimonial de las Instituciones Especializadas en Microfinanzas.</a:t>
            </a:r>
          </a:p>
          <a:p>
            <a:pPr marL="342900" indent="-342900" algn="just">
              <a:buAutoNum type="arabicPeriod"/>
            </a:pPr>
            <a:r>
              <a:rPr lang="es-ES" sz="1600" dirty="0">
                <a:effectLst/>
              </a:rPr>
              <a:t>Emisión de instrumentos representativos de deuda subordinada, bajo la modalidad de bonos subordinados, en el marco del Programa de Fortalecimiento Patrimonial de las Instituciones Especializadas en Microfinanzas.</a:t>
            </a:r>
          </a:p>
          <a:p>
            <a:pPr marL="342900" indent="-342900" algn="just">
              <a:buAutoNum type="arabicPeriod"/>
            </a:pPr>
            <a:r>
              <a:rPr lang="es-ES" sz="1600" dirty="0">
                <a:effectLst/>
              </a:rPr>
              <a:t>Aumento de capital por nuevos aportes dinerarios, en el marco del Programa de Fortalecimiento Patrimonial de las Instituciones Especializadas en Microfinanzas y modificación parcial del estatuto de la Sociedad.</a:t>
            </a:r>
          </a:p>
          <a:p>
            <a:pPr marL="342900" indent="-342900" algn="just">
              <a:buAutoNum type="arabicPeriod"/>
            </a:pPr>
            <a:r>
              <a:rPr lang="es-ES" sz="1600" dirty="0">
                <a:effectLst/>
              </a:rPr>
              <a:t>Aumento de capital complementario por nuevos aportes dinerarios, en el marco del Programa de Fortalecimiento Patrimonial de las Instituciones Especializadas en Microfinanzas y modificación parcial del estatuto de la Sociedad.</a:t>
            </a:r>
          </a:p>
          <a:p>
            <a:pPr marL="342900" indent="-342900" algn="just">
              <a:buAutoNum type="arabicPeriod"/>
            </a:pPr>
            <a:r>
              <a:rPr lang="es-ES" sz="1600" dirty="0">
                <a:effectLst/>
              </a:rPr>
              <a:t>Otorgamiento de poder irrevocable a favor la Corporación Financiera de Desarrollo – COFIDE, en el marco del Programa de Fortalecimiento Patrimonial de las Instituciones Especializadas en Microfinanzas.</a:t>
            </a:r>
          </a:p>
          <a:p>
            <a:pPr marL="342900" indent="-342900" algn="just">
              <a:buAutoNum type="arabicPeriod"/>
            </a:pPr>
            <a:r>
              <a:rPr lang="es-ES" sz="1600" dirty="0">
                <a:effectLst/>
              </a:rPr>
              <a:t>Asunción de compromisos, en el marco del Programa de Fortalecimiento Patrimonial de las Instituciones Especializadas en Microfinanzas.</a:t>
            </a:r>
          </a:p>
          <a:p>
            <a:pPr marL="342900" indent="-342900" algn="just">
              <a:buAutoNum type="arabicPeriod"/>
            </a:pPr>
            <a:r>
              <a:rPr lang="es-ES" sz="1600" dirty="0">
                <a:effectLst/>
              </a:rPr>
              <a:t>Formalización de acuerdos.</a:t>
            </a:r>
            <a:endParaRPr lang="es-PE" sz="1600" dirty="0"/>
          </a:p>
        </p:txBody>
      </p:sp>
    </p:spTree>
    <p:extLst>
      <p:ext uri="{BB962C8B-B14F-4D97-AF65-F5344CB8AC3E}">
        <p14:creationId xmlns:p14="http://schemas.microsoft.com/office/powerpoint/2010/main" val="128588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pPr marL="342900" indent="-342900" algn="just">
              <a:buAutoNum type="arabicPeriod"/>
            </a:pPr>
            <a:r>
              <a:rPr lang="es-ES" sz="2000" b="1" dirty="0">
                <a:effectLst/>
              </a:rPr>
              <a:t>Acogimiento al PFP de las IEM</a:t>
            </a:r>
          </a:p>
        </p:txBody>
      </p:sp>
      <p:sp>
        <p:nvSpPr>
          <p:cNvPr id="3" name="CuadroTexto 2">
            <a:extLst>
              <a:ext uri="{FF2B5EF4-FFF2-40B4-BE49-F238E27FC236}">
                <a16:creationId xmlns:a16="http://schemas.microsoft.com/office/drawing/2014/main" id="{9FE5DCF8-3946-44A8-9954-20F60B3C8D24}"/>
              </a:ext>
            </a:extLst>
          </p:cNvPr>
          <p:cNvSpPr txBox="1"/>
          <p:nvPr/>
        </p:nvSpPr>
        <p:spPr>
          <a:xfrm>
            <a:off x="755374" y="1484248"/>
            <a:ext cx="10813774" cy="2092881"/>
          </a:xfrm>
          <a:prstGeom prst="rect">
            <a:avLst/>
          </a:prstGeom>
          <a:noFill/>
        </p:spPr>
        <p:txBody>
          <a:bodyPr wrap="square" rtlCol="0">
            <a:spAutoFit/>
          </a:bodyPr>
          <a:lstStyle/>
          <a:p>
            <a:r>
              <a:rPr lang="es-PE" sz="2000" b="1" u="sng" dirty="0">
                <a:solidFill>
                  <a:schemeClr val="accent2"/>
                </a:solidFill>
              </a:rPr>
              <a:t>Moción:</a:t>
            </a:r>
          </a:p>
          <a:p>
            <a:endParaRPr lang="es-PE" sz="2000" dirty="0"/>
          </a:p>
          <a:p>
            <a:pPr algn="l"/>
            <a:endParaRPr lang="es-PE" sz="1800" b="0" i="0" u="none" strike="noStrike" baseline="0" dirty="0">
              <a:solidFill>
                <a:srgbClr val="000000"/>
              </a:solidFill>
              <a:latin typeface="Times New Roman" panose="02020603050405020304" pitchFamily="18" charset="0"/>
            </a:endParaRPr>
          </a:p>
          <a:p>
            <a:r>
              <a:rPr lang="es-ES" sz="1800" b="0" i="0" u="none" strike="noStrike" baseline="0" dirty="0">
                <a:solidFill>
                  <a:srgbClr val="000000"/>
                </a:solidFill>
                <a:latin typeface="Callibri"/>
              </a:rPr>
              <a:t>Aprobar el acogimiento y participación de la Sociedad en el Programa de Fortalecimiento Patrimonial de las Instituciones Especializadas en Microfinanzas.</a:t>
            </a:r>
          </a:p>
          <a:p>
            <a:endParaRPr lang="es-ES" sz="1800" dirty="0">
              <a:solidFill>
                <a:srgbClr val="000000"/>
              </a:solidFill>
              <a:latin typeface="Times New Roman" panose="02020603050405020304" pitchFamily="18" charset="0"/>
            </a:endParaRPr>
          </a:p>
          <a:p>
            <a:endParaRPr lang="es-ES"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4751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CONDICIONES PARA ACCEDER AL PROGRAMA</a:t>
            </a:r>
          </a:p>
        </p:txBody>
      </p:sp>
      <p:sp>
        <p:nvSpPr>
          <p:cNvPr id="3" name="CuadroTexto 2"/>
          <p:cNvSpPr txBox="1"/>
          <p:nvPr/>
        </p:nvSpPr>
        <p:spPr>
          <a:xfrm>
            <a:off x="244352" y="1244813"/>
            <a:ext cx="11103429" cy="4401205"/>
          </a:xfrm>
          <a:prstGeom prst="rect">
            <a:avLst/>
          </a:prstGeom>
          <a:noFill/>
        </p:spPr>
        <p:txBody>
          <a:bodyPr wrap="square" rtlCol="0">
            <a:spAutoFit/>
          </a:bodyPr>
          <a:lstStyle/>
          <a:p>
            <a:pPr marL="457200" indent="-457200">
              <a:buAutoNum type="arabicPeriod"/>
            </a:pPr>
            <a:r>
              <a:rPr lang="es-PE" sz="2000" b="1" dirty="0">
                <a:solidFill>
                  <a:srgbClr val="002060"/>
                </a:solidFill>
              </a:rPr>
              <a:t>Evaluación de Suficiencia de Capital (determina el monto de deuda subordinada a emitir bajo el programa).</a:t>
            </a:r>
          </a:p>
          <a:p>
            <a:pPr marL="457200" indent="-457200">
              <a:buAutoNum type="arabicPeriod"/>
            </a:pPr>
            <a:endParaRPr lang="es-PE" sz="2000" b="1" dirty="0">
              <a:solidFill>
                <a:srgbClr val="002060"/>
              </a:solidFill>
            </a:endParaRPr>
          </a:p>
          <a:p>
            <a:pPr marL="457200" indent="-457200">
              <a:buAutoNum type="arabicPeriod"/>
            </a:pPr>
            <a:r>
              <a:rPr lang="es-PE" sz="2000" b="1" dirty="0">
                <a:solidFill>
                  <a:srgbClr val="002060"/>
                </a:solidFill>
              </a:rPr>
              <a:t>Contar con Plan de Recuperación aprobado por la SBS con un nivel mínimo de patrimonio efectivo después de la evaluación de suficiencia de capital y un cronograma de aportes de capital para el periodo 2022-2026.</a:t>
            </a:r>
          </a:p>
          <a:p>
            <a:pPr marL="457200" indent="-457200">
              <a:buAutoNum type="arabicPeriod"/>
            </a:pPr>
            <a:endParaRPr lang="es-PE" sz="2000" b="1" dirty="0">
              <a:solidFill>
                <a:srgbClr val="002060"/>
              </a:solidFill>
            </a:endParaRPr>
          </a:p>
          <a:p>
            <a:pPr marL="457200" indent="-457200">
              <a:buAutoNum type="arabicPeriod"/>
            </a:pPr>
            <a:r>
              <a:rPr lang="es-PE" sz="2000" b="1" dirty="0">
                <a:solidFill>
                  <a:srgbClr val="002060"/>
                </a:solidFill>
              </a:rPr>
              <a:t>Cartera Pequeña Empresa y Microempresa mayor al 50% de la cartera.</a:t>
            </a:r>
          </a:p>
          <a:p>
            <a:pPr marL="457200" indent="-457200">
              <a:buFontTx/>
              <a:buAutoNum type="arabicPeriod"/>
            </a:pPr>
            <a:endParaRPr lang="es-PE" sz="2000" b="1" dirty="0">
              <a:solidFill>
                <a:srgbClr val="002060"/>
              </a:solidFill>
            </a:endParaRPr>
          </a:p>
          <a:p>
            <a:pPr marL="457200" indent="-457200">
              <a:buFontTx/>
              <a:buAutoNum type="arabicPeriod"/>
            </a:pPr>
            <a:r>
              <a:rPr lang="es-PE" sz="2000" b="1" dirty="0">
                <a:solidFill>
                  <a:srgbClr val="002060"/>
                </a:solidFill>
              </a:rPr>
              <a:t>Tener a Marzo 2021 clasificación de riesgo de por lo menos C-.</a:t>
            </a:r>
          </a:p>
          <a:p>
            <a:pPr marL="457200" indent="-457200">
              <a:buAutoNum type="arabicPeriod"/>
            </a:pPr>
            <a:endParaRPr lang="es-PE" sz="2000" b="1" dirty="0">
              <a:solidFill>
                <a:srgbClr val="002060"/>
              </a:solidFill>
            </a:endParaRPr>
          </a:p>
          <a:p>
            <a:pPr marL="457200" indent="-457200">
              <a:buAutoNum type="arabicPeriod"/>
            </a:pPr>
            <a:r>
              <a:rPr lang="es-PE" sz="2000" b="1" dirty="0">
                <a:solidFill>
                  <a:srgbClr val="002060"/>
                </a:solidFill>
              </a:rPr>
              <a:t>Acuerdo de la junta general de accionista:</a:t>
            </a:r>
          </a:p>
          <a:p>
            <a:pPr lvl="1"/>
            <a:endParaRPr lang="es-PE" sz="2000" dirty="0">
              <a:solidFill>
                <a:srgbClr val="002060"/>
              </a:solidFill>
            </a:endParaRPr>
          </a:p>
          <a:p>
            <a:endParaRPr lang="es-PE" sz="2000" b="1" dirty="0">
              <a:solidFill>
                <a:srgbClr val="002060"/>
              </a:solidFill>
            </a:endParaRPr>
          </a:p>
        </p:txBody>
      </p:sp>
    </p:spTree>
    <p:extLst>
      <p:ext uri="{BB962C8B-B14F-4D97-AF65-F5344CB8AC3E}">
        <p14:creationId xmlns:p14="http://schemas.microsoft.com/office/powerpoint/2010/main" val="3086176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pPr algn="just"/>
            <a:r>
              <a:rPr lang="es-ES" sz="2000" b="1" i="0" dirty="0">
                <a:solidFill>
                  <a:srgbClr val="000000"/>
                </a:solidFill>
                <a:effectLst/>
              </a:rPr>
              <a:t>2. </a:t>
            </a:r>
            <a:r>
              <a:rPr lang="es-ES" sz="2000" dirty="0">
                <a:effectLst/>
              </a:rPr>
              <a:t>Emisión de instrumentos representativos de deuda subordinada</a:t>
            </a:r>
            <a:endParaRPr lang="es-ES" sz="2000" b="1" i="0" dirty="0">
              <a:solidFill>
                <a:srgbClr val="000000"/>
              </a:solidFill>
              <a:effectLst/>
            </a:endParaRPr>
          </a:p>
        </p:txBody>
      </p:sp>
      <p:sp>
        <p:nvSpPr>
          <p:cNvPr id="3" name="CuadroTexto 2">
            <a:extLst>
              <a:ext uri="{FF2B5EF4-FFF2-40B4-BE49-F238E27FC236}">
                <a16:creationId xmlns:a16="http://schemas.microsoft.com/office/drawing/2014/main" id="{9FE5DCF8-3946-44A8-9954-20F60B3C8D24}"/>
              </a:ext>
            </a:extLst>
          </p:cNvPr>
          <p:cNvSpPr txBox="1"/>
          <p:nvPr/>
        </p:nvSpPr>
        <p:spPr>
          <a:xfrm>
            <a:off x="605217" y="1372370"/>
            <a:ext cx="10645879" cy="2308196"/>
          </a:xfrm>
          <a:prstGeom prst="rect">
            <a:avLst/>
          </a:prstGeom>
          <a:noFill/>
        </p:spPr>
        <p:txBody>
          <a:bodyPr wrap="square" rtlCol="0">
            <a:spAutoFit/>
          </a:bodyPr>
          <a:lstStyle/>
          <a:p>
            <a:endParaRPr lang="es-PE" dirty="0"/>
          </a:p>
          <a:p>
            <a:r>
              <a:rPr lang="es-PE" sz="1800" b="1" u="sng" dirty="0">
                <a:solidFill>
                  <a:schemeClr val="accent2"/>
                </a:solidFill>
              </a:rPr>
              <a:t>Moción:</a:t>
            </a:r>
          </a:p>
          <a:p>
            <a:pPr algn="l"/>
            <a:endParaRPr lang="es-PE" sz="1800" b="0" i="0" u="none" strike="noStrike" baseline="0" dirty="0">
              <a:solidFill>
                <a:srgbClr val="000000"/>
              </a:solidFill>
              <a:latin typeface="Times New Roman" panose="02020603050405020304" pitchFamily="18" charset="0"/>
            </a:endParaRPr>
          </a:p>
          <a:p>
            <a:pPr algn="just"/>
            <a:r>
              <a:rPr lang="es-ES" sz="1800" b="0" i="0" u="none" strike="noStrike" baseline="0" dirty="0">
                <a:solidFill>
                  <a:srgbClr val="000000"/>
                </a:solidFill>
              </a:rPr>
              <a:t>Aprobar que la Sociedad emita obligaciones bajo la modalidad de bonos subordinados en el mercado local a ser colocados por oferta privada de valores únicamente a favor del Patrimonio </a:t>
            </a:r>
            <a:r>
              <a:rPr lang="es-ES" sz="1800" b="0" i="0" u="none" strike="noStrike" baseline="0" dirty="0" err="1">
                <a:solidFill>
                  <a:srgbClr val="000000"/>
                </a:solidFill>
              </a:rPr>
              <a:t>Fideicometido</a:t>
            </a:r>
            <a:r>
              <a:rPr lang="es-ES" sz="1800" b="0" i="0" u="none" strike="noStrike" baseline="0" dirty="0">
                <a:solidFill>
                  <a:srgbClr val="000000"/>
                </a:solidFill>
              </a:rPr>
              <a:t> administrado por COFIDE, en el marco del Subprograma 2 y al amparo de lo dispuesto en el literal a) del artículo 5 de la Ley del Mercado de Valores, la Ley General de Sociedades (la “LGS”), las normas aplicables emitidas por la SBS, el DU y el Reglamento Operativo.</a:t>
            </a:r>
          </a:p>
        </p:txBody>
      </p:sp>
    </p:spTree>
    <p:extLst>
      <p:ext uri="{BB962C8B-B14F-4D97-AF65-F5344CB8AC3E}">
        <p14:creationId xmlns:p14="http://schemas.microsoft.com/office/powerpoint/2010/main" val="995713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r>
              <a:rPr lang="es-ES" sz="2000" b="1" dirty="0">
                <a:solidFill>
                  <a:srgbClr val="000000"/>
                </a:solidFill>
              </a:rPr>
              <a:t>3</a:t>
            </a:r>
            <a:r>
              <a:rPr lang="es-ES" sz="2000" b="1" i="0" dirty="0">
                <a:solidFill>
                  <a:srgbClr val="000000"/>
                </a:solidFill>
                <a:effectLst/>
              </a:rPr>
              <a:t>. Aumento de capital complementario</a:t>
            </a:r>
            <a:br>
              <a:rPr lang="es-ES" sz="2000" b="1" dirty="0">
                <a:solidFill>
                  <a:srgbClr val="000000"/>
                </a:solidFill>
              </a:rPr>
            </a:br>
            <a:endParaRPr lang="es-ES" sz="2000" b="1" i="0" dirty="0">
              <a:solidFill>
                <a:srgbClr val="000000"/>
              </a:solidFill>
              <a:effectLst/>
            </a:endParaRPr>
          </a:p>
        </p:txBody>
      </p:sp>
      <p:sp>
        <p:nvSpPr>
          <p:cNvPr id="3" name="CuadroTexto 2">
            <a:extLst>
              <a:ext uri="{FF2B5EF4-FFF2-40B4-BE49-F238E27FC236}">
                <a16:creationId xmlns:a16="http://schemas.microsoft.com/office/drawing/2014/main" id="{9FE5DCF8-3946-44A8-9954-20F60B3C8D24}"/>
              </a:ext>
            </a:extLst>
          </p:cNvPr>
          <p:cNvSpPr txBox="1"/>
          <p:nvPr/>
        </p:nvSpPr>
        <p:spPr>
          <a:xfrm>
            <a:off x="605217" y="1372370"/>
            <a:ext cx="10645879" cy="1692643"/>
          </a:xfrm>
          <a:prstGeom prst="rect">
            <a:avLst/>
          </a:prstGeom>
          <a:noFill/>
        </p:spPr>
        <p:txBody>
          <a:bodyPr wrap="square" rtlCol="0">
            <a:spAutoFit/>
          </a:bodyPr>
          <a:lstStyle/>
          <a:p>
            <a:endParaRPr lang="es-PE" dirty="0"/>
          </a:p>
          <a:p>
            <a:r>
              <a:rPr lang="es-PE" sz="1600" b="1" u="sng" dirty="0">
                <a:solidFill>
                  <a:schemeClr val="accent2"/>
                </a:solidFill>
              </a:rPr>
              <a:t>Moción</a:t>
            </a:r>
          </a:p>
          <a:p>
            <a:endParaRPr lang="es-PE" sz="1600" b="1" dirty="0"/>
          </a:p>
          <a:p>
            <a:pPr algn="just"/>
            <a:r>
              <a:rPr lang="es-ES" sz="1800" b="0" i="0" u="none" strike="noStrike" baseline="0" dirty="0">
                <a:solidFill>
                  <a:srgbClr val="000000"/>
                </a:solidFill>
              </a:rPr>
              <a:t>No </a:t>
            </a:r>
            <a:r>
              <a:rPr lang="es-ES" sz="1800" dirty="0">
                <a:solidFill>
                  <a:srgbClr val="000000"/>
                </a:solidFill>
              </a:rPr>
              <a:t>corresponde acordar el aumento de capital complementario porque </a:t>
            </a:r>
            <a:r>
              <a:rPr lang="es-ES" sz="1800" b="0" i="0" u="none" strike="noStrike" baseline="0" dirty="0">
                <a:solidFill>
                  <a:srgbClr val="000000"/>
                </a:solidFill>
              </a:rPr>
              <a:t>el límite global producto de la evaluación de suficiencia de capital al que ha sido sometida la Sociedad estableció que ésta no se encuentra por debajo de 4.00%. </a:t>
            </a:r>
            <a:r>
              <a:rPr lang="es-PE" sz="1800" b="1" dirty="0"/>
              <a:t> </a:t>
            </a:r>
            <a:endParaRPr lang="es-PE" sz="1800" dirty="0"/>
          </a:p>
        </p:txBody>
      </p:sp>
    </p:spTree>
    <p:extLst>
      <p:ext uri="{BB962C8B-B14F-4D97-AF65-F5344CB8AC3E}">
        <p14:creationId xmlns:p14="http://schemas.microsoft.com/office/powerpoint/2010/main" val="182133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r>
              <a:rPr lang="es-ES" sz="1800" b="1" i="0" dirty="0">
                <a:solidFill>
                  <a:srgbClr val="000000"/>
                </a:solidFill>
                <a:effectLst/>
              </a:rPr>
              <a:t>4. </a:t>
            </a:r>
            <a:r>
              <a:rPr lang="es-ES" sz="1800" b="1" dirty="0">
                <a:solidFill>
                  <a:srgbClr val="000000"/>
                </a:solidFill>
              </a:rPr>
              <a:t>Aumento de capital en el marco del PFP</a:t>
            </a:r>
            <a:br>
              <a:rPr lang="es-ES" sz="1600" dirty="0">
                <a:solidFill>
                  <a:srgbClr val="000000"/>
                </a:solidFill>
              </a:rPr>
            </a:br>
            <a:br>
              <a:rPr lang="es-ES" sz="2000" b="1" dirty="0">
                <a:solidFill>
                  <a:srgbClr val="000000"/>
                </a:solidFill>
              </a:rPr>
            </a:br>
            <a:endParaRPr lang="es-ES" sz="2000" b="1" i="0" dirty="0">
              <a:solidFill>
                <a:srgbClr val="000000"/>
              </a:solidFill>
              <a:effectLst/>
            </a:endParaRPr>
          </a:p>
        </p:txBody>
      </p:sp>
      <p:sp>
        <p:nvSpPr>
          <p:cNvPr id="3" name="CuadroTexto 2">
            <a:extLst>
              <a:ext uri="{FF2B5EF4-FFF2-40B4-BE49-F238E27FC236}">
                <a16:creationId xmlns:a16="http://schemas.microsoft.com/office/drawing/2014/main" id="{9FE5DCF8-3946-44A8-9954-20F60B3C8D24}"/>
              </a:ext>
            </a:extLst>
          </p:cNvPr>
          <p:cNvSpPr txBox="1"/>
          <p:nvPr/>
        </p:nvSpPr>
        <p:spPr>
          <a:xfrm>
            <a:off x="605217" y="1372370"/>
            <a:ext cx="10645879" cy="4524187"/>
          </a:xfrm>
          <a:prstGeom prst="rect">
            <a:avLst/>
          </a:prstGeom>
          <a:noFill/>
        </p:spPr>
        <p:txBody>
          <a:bodyPr wrap="square" rtlCol="0">
            <a:spAutoFit/>
          </a:bodyPr>
          <a:lstStyle/>
          <a:p>
            <a:endParaRPr lang="es-PE" dirty="0"/>
          </a:p>
          <a:p>
            <a:r>
              <a:rPr lang="es-PE" sz="1800" b="1" u="sng" dirty="0">
                <a:solidFill>
                  <a:schemeClr val="accent2"/>
                </a:solidFill>
              </a:rPr>
              <a:t>Moción</a:t>
            </a:r>
          </a:p>
          <a:p>
            <a:pPr algn="l"/>
            <a:endParaRPr lang="es-PE" sz="1800" b="0" i="0" u="none" strike="noStrike" baseline="0" dirty="0">
              <a:solidFill>
                <a:srgbClr val="000000"/>
              </a:solidFill>
              <a:latin typeface="Times New Roman" panose="02020603050405020304" pitchFamily="18" charset="0"/>
            </a:endParaRPr>
          </a:p>
          <a:p>
            <a:r>
              <a:rPr lang="es-ES" sz="1800" b="0" i="0" u="none" strike="noStrike" baseline="0" dirty="0">
                <a:solidFill>
                  <a:srgbClr val="000000"/>
                </a:solidFill>
                <a:latin typeface="Arial" panose="020B0604020202020204" pitchFamily="34" charset="0"/>
                <a:cs typeface="Arial" panose="020B0604020202020204" pitchFamily="34" charset="0"/>
              </a:rPr>
              <a:t>Acordar la obligación de los accionistas de la Sociedad de efectuar los aportes señalados de acuerdo a lo siguiente: </a:t>
            </a:r>
          </a:p>
          <a:p>
            <a:endParaRPr lang="es-PE" sz="1800" b="0" i="0" u="none" strike="noStrike" baseline="0" dirty="0">
              <a:solidFill>
                <a:srgbClr val="000000"/>
              </a:solidFill>
              <a:latin typeface="Arial" panose="020B0604020202020204" pitchFamily="34" charset="0"/>
              <a:cs typeface="Arial" panose="020B0604020202020204" pitchFamily="34" charset="0"/>
            </a:endParaRPr>
          </a:p>
          <a:p>
            <a:pPr marL="342900" indent="-342900" algn="just">
              <a:buAutoNum type="alphaLcPeriod"/>
            </a:pPr>
            <a:r>
              <a:rPr lang="es-ES" sz="1800" b="0" i="0" u="none" strike="noStrike" baseline="0" dirty="0">
                <a:solidFill>
                  <a:srgbClr val="000000"/>
                </a:solidFill>
                <a:latin typeface="Arial" panose="020B0604020202020204" pitchFamily="34" charset="0"/>
                <a:cs typeface="Arial" panose="020B0604020202020204" pitchFamily="34" charset="0"/>
              </a:rPr>
              <a:t>S/ 4.9MM, equivalentes a 1/3 del monto total del aporte de capital </a:t>
            </a:r>
            <a:r>
              <a:rPr lang="es-ES" sz="1800" dirty="0">
                <a:solidFill>
                  <a:srgbClr val="000000"/>
                </a:solidFill>
                <a:latin typeface="Arial" panose="020B0604020202020204" pitchFamily="34" charset="0"/>
                <a:cs typeface="Arial" panose="020B0604020202020204" pitchFamily="34" charset="0"/>
              </a:rPr>
              <a:t>y</a:t>
            </a:r>
            <a:r>
              <a:rPr lang="es-ES" sz="1800" b="0" i="0" u="none" strike="noStrike" baseline="0" dirty="0">
                <a:solidFill>
                  <a:srgbClr val="000000"/>
                </a:solidFill>
                <a:latin typeface="Arial" panose="020B0604020202020204" pitchFamily="34" charset="0"/>
                <a:cs typeface="Arial" panose="020B0604020202020204" pitchFamily="34" charset="0"/>
              </a:rPr>
              <a:t> será pagado por los accionistas a prorrata de su participación en el capital social de la Sociedad, como máximo hasta 30 días calendario antes del vencimiento de la vigencia del DU, esto es, antes del día 31 de mayo de 2022.</a:t>
            </a:r>
          </a:p>
          <a:p>
            <a:pPr marL="342900" indent="-342900">
              <a:buAutoNum type="alphaLcPeriod"/>
            </a:pPr>
            <a:endParaRPr lang="es-ES" sz="1800" dirty="0">
              <a:solidFill>
                <a:srgbClr val="000000"/>
              </a:solidFill>
              <a:latin typeface="Arial" panose="020B0604020202020204" pitchFamily="34" charset="0"/>
              <a:cs typeface="Arial" panose="020B0604020202020204" pitchFamily="34" charset="0"/>
            </a:endParaRPr>
          </a:p>
          <a:p>
            <a:pPr marL="342900" indent="-342900" algn="just">
              <a:buAutoNum type="alphaLcPeriod"/>
            </a:pPr>
            <a:r>
              <a:rPr lang="es-ES" sz="1800" b="0" i="0" u="none" strike="noStrike" baseline="0" dirty="0">
                <a:solidFill>
                  <a:srgbClr val="000000"/>
                </a:solidFill>
                <a:latin typeface="Arial" panose="020B0604020202020204" pitchFamily="34" charset="0"/>
                <a:cs typeface="Arial" panose="020B0604020202020204" pitchFamily="34" charset="0"/>
              </a:rPr>
              <a:t>S/ 9.9MM, equivalentes a 2/3 del monto total del aporte de capital que deberá efectuarse a prorrata de su participación en el capital social de la Sociedad, como máximo el año 2026, esto es cinco años desde la fecha de acogimiento al Subprograma 2.</a:t>
            </a:r>
          </a:p>
          <a:p>
            <a:pPr algn="just"/>
            <a:endParaRPr lang="es-ES" sz="1800" dirty="0">
              <a:solidFill>
                <a:srgbClr val="000000"/>
              </a:solidFill>
              <a:latin typeface="Arial" panose="020B0604020202020204" pitchFamily="34" charset="0"/>
              <a:cs typeface="Arial" panose="020B0604020202020204" pitchFamily="34" charset="0"/>
            </a:endParaRPr>
          </a:p>
          <a:p>
            <a:pPr algn="just"/>
            <a:r>
              <a:rPr lang="es-ES" sz="1800" b="0" i="0" u="none" strike="noStrike" baseline="0" dirty="0">
                <a:solidFill>
                  <a:srgbClr val="000000"/>
                </a:solidFill>
                <a:latin typeface="Arial" panose="020B0604020202020204" pitchFamily="34" charset="0"/>
                <a:cs typeface="Arial" panose="020B0604020202020204" pitchFamily="34" charset="0"/>
              </a:rPr>
              <a:t>Se propone que el valor de suscripción de las nuevas acciones se realice a Valor Nominal (S/ 1.00).</a:t>
            </a:r>
          </a:p>
          <a:p>
            <a:endParaRPr lang="es-PE"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65775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r>
              <a:rPr lang="es-ES" sz="1800" b="1" dirty="0">
                <a:solidFill>
                  <a:srgbClr val="000000"/>
                </a:solidFill>
              </a:rPr>
              <a:t>5</a:t>
            </a:r>
            <a:r>
              <a:rPr lang="es-ES" sz="1800" b="1" i="0" dirty="0">
                <a:solidFill>
                  <a:srgbClr val="000000"/>
                </a:solidFill>
                <a:effectLst/>
              </a:rPr>
              <a:t>. </a:t>
            </a:r>
            <a:r>
              <a:rPr lang="es-ES" sz="1800" b="1" dirty="0">
                <a:solidFill>
                  <a:srgbClr val="000000"/>
                </a:solidFill>
              </a:rPr>
              <a:t>Otorgamiento de poder irrevocable a favor de COFIDE bajo los términos del Reglamento Operativo del Programa de Fortalecimiento Patrimonial</a:t>
            </a:r>
            <a:br>
              <a:rPr lang="es-ES" sz="1600" dirty="0">
                <a:solidFill>
                  <a:srgbClr val="000000"/>
                </a:solidFill>
              </a:rPr>
            </a:br>
            <a:br>
              <a:rPr lang="es-ES" sz="2000" b="1" dirty="0">
                <a:solidFill>
                  <a:srgbClr val="000000"/>
                </a:solidFill>
              </a:rPr>
            </a:br>
            <a:endParaRPr lang="es-ES" sz="2000" b="1" i="0" dirty="0">
              <a:solidFill>
                <a:srgbClr val="000000"/>
              </a:solidFill>
              <a:effectLst/>
            </a:endParaRPr>
          </a:p>
        </p:txBody>
      </p:sp>
      <p:sp>
        <p:nvSpPr>
          <p:cNvPr id="3" name="CuadroTexto 2">
            <a:extLst>
              <a:ext uri="{FF2B5EF4-FFF2-40B4-BE49-F238E27FC236}">
                <a16:creationId xmlns:a16="http://schemas.microsoft.com/office/drawing/2014/main" id="{9FE5DCF8-3946-44A8-9954-20F60B3C8D24}"/>
              </a:ext>
            </a:extLst>
          </p:cNvPr>
          <p:cNvSpPr txBox="1"/>
          <p:nvPr/>
        </p:nvSpPr>
        <p:spPr>
          <a:xfrm>
            <a:off x="605217" y="1372370"/>
            <a:ext cx="10645879" cy="4831836"/>
          </a:xfrm>
          <a:prstGeom prst="rect">
            <a:avLst/>
          </a:prstGeom>
          <a:noFill/>
        </p:spPr>
        <p:txBody>
          <a:bodyPr wrap="square" rtlCol="0">
            <a:spAutoFit/>
          </a:bodyPr>
          <a:lstStyle/>
          <a:p>
            <a:r>
              <a:rPr lang="es-PE" dirty="0">
                <a:solidFill>
                  <a:schemeClr val="accent2"/>
                </a:solidFill>
              </a:rPr>
              <a:t>Moción</a:t>
            </a:r>
          </a:p>
          <a:p>
            <a:endParaRPr lang="es-PE" dirty="0"/>
          </a:p>
          <a:p>
            <a:r>
              <a:rPr lang="es-PE" sz="1600" dirty="0"/>
              <a:t>Se propone que la JGA apruebe el otorgamiento de poder irrevocable a favor de COFIDE conforme a los siguientes términos:</a:t>
            </a:r>
          </a:p>
          <a:p>
            <a:endParaRPr lang="es-PE" sz="1600" dirty="0"/>
          </a:p>
          <a:p>
            <a:pPr marL="285750" indent="-285750">
              <a:buFont typeface="Arial" panose="020B0604020202020204" pitchFamily="34" charset="0"/>
              <a:buChar char="•"/>
            </a:pPr>
            <a:r>
              <a:rPr lang="es-PE" sz="1600" dirty="0"/>
              <a:t>El poder debe ser aprobado por la JGA sujetándose a las reglas del quórum calificado.</a:t>
            </a:r>
          </a:p>
          <a:p>
            <a:pPr marL="285750" indent="-285750">
              <a:buFont typeface="Arial" panose="020B0604020202020204" pitchFamily="34" charset="0"/>
              <a:buChar char="•"/>
            </a:pPr>
            <a:r>
              <a:rPr lang="es-PE" sz="1600" dirty="0"/>
              <a:t>Tiene duración indefinida</a:t>
            </a:r>
          </a:p>
          <a:p>
            <a:pPr marL="285750" indent="-285750">
              <a:buFont typeface="Arial" panose="020B0604020202020204" pitchFamily="34" charset="0"/>
              <a:buChar char="•"/>
            </a:pPr>
            <a:r>
              <a:rPr lang="es-PE" sz="1600" dirty="0"/>
              <a:t>Debe especificar como </a:t>
            </a:r>
            <a:r>
              <a:rPr lang="es-PE" sz="1600" u="sng" dirty="0">
                <a:solidFill>
                  <a:schemeClr val="accent2"/>
                </a:solidFill>
              </a:rPr>
              <a:t>condiciones para su ejecución </a:t>
            </a:r>
            <a:r>
              <a:rPr lang="es-PE" sz="1600" dirty="0"/>
              <a:t>los supuestos descritos en el numeral 9.2 del Reglamento Operativo:</a:t>
            </a:r>
          </a:p>
          <a:p>
            <a:endParaRPr lang="es-PE" sz="1600" dirty="0"/>
          </a:p>
          <a:p>
            <a:pPr marL="342900" indent="-342900">
              <a:buAutoNum type="alphaLcParenR"/>
            </a:pPr>
            <a:r>
              <a:rPr lang="es-PE" sz="1600" dirty="0"/>
              <a:t>Tener un límite global al que se refiere la Ley General por debajo de lo requerido por las disposiciones vigentes.</a:t>
            </a:r>
          </a:p>
          <a:p>
            <a:pPr marL="342900" indent="-342900">
              <a:buAutoNum type="alphaLcParenR"/>
            </a:pPr>
            <a:r>
              <a:rPr lang="es-PE" sz="1600" dirty="0"/>
              <a:t>Cuando las pérdidas sean de tal magnitud que lleguen a absorber el total del capital social.</a:t>
            </a:r>
          </a:p>
          <a:p>
            <a:pPr marL="342900" indent="-342900">
              <a:buAutoNum type="alphaLcParenR"/>
            </a:pPr>
            <a:r>
              <a:rPr lang="es-PE" sz="1600" dirty="0"/>
              <a:t>Incumplimiento de alguno de los compromisos establecidos en el artículo 9.1 del Reglamento Operativo.</a:t>
            </a:r>
          </a:p>
          <a:p>
            <a:pPr marL="342900" indent="-342900">
              <a:buAutoNum type="alphaLcParenR"/>
            </a:pPr>
            <a:r>
              <a:rPr lang="es-PE" sz="1600" dirty="0"/>
              <a:t>Estar sometido al régimen de intervención.</a:t>
            </a:r>
          </a:p>
          <a:p>
            <a:endParaRPr lang="es-PE" sz="1600" dirty="0"/>
          </a:p>
          <a:p>
            <a:pPr marL="285750" indent="-285750" algn="just">
              <a:buFont typeface="Arial" panose="020B0604020202020204" pitchFamily="34" charset="0"/>
              <a:buChar char="•"/>
            </a:pPr>
            <a:r>
              <a:rPr lang="es-PE" sz="1600" dirty="0"/>
              <a:t>El poder debe contener todas las facultades necesarias, incluidas las vinculadas al ejercicio de actos de disposición para que en representación de la Junta General de Accionistas y de la propia IEM el representante que lo ejerza pueda adoptar todas las decisiones y suscribir todos los documentos públicos y privados que se requieran para participar en el programa de facilitación de la reorganización societaria.</a:t>
            </a:r>
          </a:p>
          <a:p>
            <a:pPr marL="285750" indent="-285750" algn="just">
              <a:buFont typeface="Arial" panose="020B0604020202020204" pitchFamily="34" charset="0"/>
              <a:buChar char="•"/>
            </a:pPr>
            <a:r>
              <a:rPr lang="es-PE" sz="1600" dirty="0"/>
              <a:t>Debe especificar que las decisiones adoptadas por COFIDE son vinculantes para la IEM.</a:t>
            </a:r>
          </a:p>
          <a:p>
            <a:pPr algn="just"/>
            <a:endParaRPr lang="es-PE" sz="1600" dirty="0"/>
          </a:p>
        </p:txBody>
      </p:sp>
    </p:spTree>
    <p:extLst>
      <p:ext uri="{BB962C8B-B14F-4D97-AF65-F5344CB8AC3E}">
        <p14:creationId xmlns:p14="http://schemas.microsoft.com/office/powerpoint/2010/main" val="24021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0209B-2F1D-4D7F-A97A-3D35DD830C15}"/>
              </a:ext>
            </a:extLst>
          </p:cNvPr>
          <p:cNvSpPr>
            <a:spLocks noGrp="1"/>
          </p:cNvSpPr>
          <p:nvPr>
            <p:ph type="title"/>
          </p:nvPr>
        </p:nvSpPr>
        <p:spPr>
          <a:xfrm>
            <a:off x="605217" y="446360"/>
            <a:ext cx="7505114" cy="587311"/>
          </a:xfrm>
        </p:spPr>
        <p:txBody>
          <a:bodyPr/>
          <a:lstStyle/>
          <a:p>
            <a:r>
              <a:rPr lang="es-ES" sz="1800" b="1" dirty="0">
                <a:solidFill>
                  <a:srgbClr val="000000"/>
                </a:solidFill>
                <a:latin typeface="+mn-lt"/>
              </a:rPr>
              <a:t>6</a:t>
            </a:r>
            <a:r>
              <a:rPr lang="es-ES" sz="1800" b="1" i="0" dirty="0">
                <a:solidFill>
                  <a:srgbClr val="000000"/>
                </a:solidFill>
                <a:effectLst/>
                <a:latin typeface="+mn-lt"/>
              </a:rPr>
              <a:t>. </a:t>
            </a:r>
            <a:r>
              <a:rPr lang="es-ES" sz="1800" b="1" dirty="0">
                <a:solidFill>
                  <a:srgbClr val="000000"/>
                </a:solidFill>
                <a:latin typeface="+mn-lt"/>
              </a:rPr>
              <a:t>Aceptación de los compromisos que se indican en el literal f) del numeral 9.1 del Reglamento Operativo del Programa de Fortalecimiento Patrimonial</a:t>
            </a:r>
            <a:br>
              <a:rPr lang="es-PE" sz="1800" b="1" dirty="0">
                <a:latin typeface="+mn-lt"/>
              </a:rPr>
            </a:br>
            <a:br>
              <a:rPr lang="es-ES" sz="1600" dirty="0">
                <a:solidFill>
                  <a:srgbClr val="000000"/>
                </a:solidFill>
              </a:rPr>
            </a:br>
            <a:br>
              <a:rPr lang="es-ES" sz="2000" b="1" dirty="0">
                <a:solidFill>
                  <a:srgbClr val="000000"/>
                </a:solidFill>
              </a:rPr>
            </a:br>
            <a:endParaRPr lang="es-ES" sz="2000" b="1" i="0" dirty="0">
              <a:solidFill>
                <a:srgbClr val="000000"/>
              </a:solidFill>
              <a:effectLst/>
            </a:endParaRPr>
          </a:p>
        </p:txBody>
      </p:sp>
      <p:sp>
        <p:nvSpPr>
          <p:cNvPr id="3" name="CuadroTexto 2">
            <a:extLst>
              <a:ext uri="{FF2B5EF4-FFF2-40B4-BE49-F238E27FC236}">
                <a16:creationId xmlns:a16="http://schemas.microsoft.com/office/drawing/2014/main" id="{9FE5DCF8-3946-44A8-9954-20F60B3C8D24}"/>
              </a:ext>
            </a:extLst>
          </p:cNvPr>
          <p:cNvSpPr txBox="1"/>
          <p:nvPr/>
        </p:nvSpPr>
        <p:spPr>
          <a:xfrm>
            <a:off x="605217" y="1372370"/>
            <a:ext cx="10645879" cy="4247060"/>
          </a:xfrm>
          <a:prstGeom prst="rect">
            <a:avLst/>
          </a:prstGeom>
          <a:noFill/>
        </p:spPr>
        <p:txBody>
          <a:bodyPr wrap="square" rtlCol="0">
            <a:spAutoFit/>
          </a:bodyPr>
          <a:lstStyle/>
          <a:p>
            <a:r>
              <a:rPr lang="es-PE" sz="1800" b="1" dirty="0">
                <a:solidFill>
                  <a:schemeClr val="accent2"/>
                </a:solidFill>
              </a:rPr>
              <a:t>Moción:</a:t>
            </a:r>
          </a:p>
          <a:p>
            <a:endParaRPr lang="es-PE" dirty="0"/>
          </a:p>
          <a:p>
            <a:r>
              <a:rPr lang="es-PE" sz="1800" b="1" dirty="0">
                <a:solidFill>
                  <a:schemeClr val="accent2"/>
                </a:solidFill>
              </a:rPr>
              <a:t>Se propone que la JGA apruebe los compromisos siguientes:</a:t>
            </a:r>
          </a:p>
          <a:p>
            <a:endParaRPr lang="es-PE" sz="1800" dirty="0"/>
          </a:p>
          <a:p>
            <a:pPr marL="285750" indent="-285750">
              <a:buFont typeface="Arial" panose="020B0604020202020204" pitchFamily="34" charset="0"/>
              <a:buChar char="•"/>
            </a:pPr>
            <a:r>
              <a:rPr lang="es-PE" sz="1800" dirty="0"/>
              <a:t>No acordar ni distribuir utilidades</a:t>
            </a:r>
          </a:p>
          <a:p>
            <a:pPr marL="285750" indent="-285750">
              <a:buFont typeface="Arial" panose="020B0604020202020204" pitchFamily="34" charset="0"/>
              <a:buChar char="•"/>
            </a:pPr>
            <a:r>
              <a:rPr lang="es-PE" sz="1800" dirty="0"/>
              <a:t>No entregar bonos ni incrementar dietas ni remuneraciones de directores y altos funcionarios desde que se presenta a la SBS la evaluación de suficiencia de capital</a:t>
            </a:r>
          </a:p>
          <a:p>
            <a:pPr marL="285750" indent="-285750">
              <a:buFont typeface="Arial" panose="020B0604020202020204" pitchFamily="34" charset="0"/>
              <a:buChar char="•"/>
            </a:pPr>
            <a:r>
              <a:rPr lang="es-PE" sz="1800" dirty="0"/>
              <a:t>No incrementar su exposición con personas naturales, personas jurídicas y/o entes jurídicos vinculados a la IEM.</a:t>
            </a:r>
          </a:p>
          <a:p>
            <a:pPr marL="285750" indent="-285750">
              <a:buFont typeface="Arial" panose="020B0604020202020204" pitchFamily="34" charset="0"/>
              <a:buChar char="•"/>
            </a:pPr>
            <a:r>
              <a:rPr lang="es-PE" sz="1800" dirty="0"/>
              <a:t>No otorgar financiamiento a personas naturales, jurídicas y/o entes jurídicos que estén dentro del alcance de la Ley 30737</a:t>
            </a:r>
          </a:p>
          <a:p>
            <a:pPr marL="285750" indent="-285750">
              <a:buFont typeface="Arial" panose="020B0604020202020204" pitchFamily="34" charset="0"/>
              <a:buChar char="•"/>
            </a:pPr>
            <a:r>
              <a:rPr lang="es-PE" sz="1800" dirty="0"/>
              <a:t>Pagar los cupones de los instrumentos representativos de deuda subordinada</a:t>
            </a:r>
          </a:p>
          <a:p>
            <a:pPr marL="285750" indent="-285750">
              <a:buFont typeface="Arial" panose="020B0604020202020204" pitchFamily="34" charset="0"/>
              <a:buChar char="•"/>
            </a:pPr>
            <a:r>
              <a:rPr lang="es-PE" sz="1800" dirty="0"/>
              <a:t>Inscribir el poder irrevocable a favor de COFIDE dentro de un plazo máximo de 30 días hábiles contados desde su solicitud a COFIDE para proceder con la firma del acuerdo de suscripción de los bonos subordinados.</a:t>
            </a:r>
          </a:p>
        </p:txBody>
      </p:sp>
    </p:spTree>
    <p:extLst>
      <p:ext uri="{BB962C8B-B14F-4D97-AF65-F5344CB8AC3E}">
        <p14:creationId xmlns:p14="http://schemas.microsoft.com/office/powerpoint/2010/main" val="2811718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89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p:cNvSpPr txBox="1"/>
          <p:nvPr/>
        </p:nvSpPr>
        <p:spPr>
          <a:xfrm>
            <a:off x="630969" y="1376021"/>
            <a:ext cx="6087472" cy="5355312"/>
          </a:xfrm>
          <a:prstGeom prst="rect">
            <a:avLst/>
          </a:prstGeom>
          <a:noFill/>
        </p:spPr>
        <p:txBody>
          <a:bodyPr wrap="square" rtlCol="0">
            <a:spAutoFit/>
          </a:bodyPr>
          <a:lstStyle/>
          <a:p>
            <a:r>
              <a:rPr lang="es-PE" sz="1800" b="1" dirty="0"/>
              <a:t>Diciembre 2021:</a:t>
            </a:r>
          </a:p>
          <a:p>
            <a:endParaRPr lang="es-PE" sz="1800" b="1" dirty="0"/>
          </a:p>
          <a:p>
            <a:r>
              <a:rPr lang="es-PE" sz="1800" dirty="0"/>
              <a:t>El cálculo de la necesidad financiera para CREDINKA, teniendo como referencia los </a:t>
            </a:r>
            <a:r>
              <a:rPr lang="es-PE" sz="1800" dirty="0" err="1"/>
              <a:t>APR’s</a:t>
            </a:r>
            <a:r>
              <a:rPr lang="es-PE" sz="1800" dirty="0"/>
              <a:t> y PE:</a:t>
            </a:r>
          </a:p>
          <a:p>
            <a:endParaRPr lang="es-PE" sz="1800" b="1" dirty="0"/>
          </a:p>
          <a:p>
            <a:r>
              <a:rPr lang="es-PE" sz="1800" b="1" dirty="0"/>
              <a:t>Activos Ponderados por Riesgo (APR):</a:t>
            </a:r>
            <a:r>
              <a:rPr lang="es-PE" sz="1800" dirty="0"/>
              <a:t>	1,372MM</a:t>
            </a:r>
          </a:p>
          <a:p>
            <a:r>
              <a:rPr lang="es-PE" sz="1800" b="1" dirty="0"/>
              <a:t>Patrimonio Efectivo (PE):		</a:t>
            </a:r>
            <a:r>
              <a:rPr lang="es-PE" sz="1800" dirty="0"/>
              <a:t>141MM</a:t>
            </a:r>
          </a:p>
          <a:p>
            <a:endParaRPr lang="es-PE" sz="1800" dirty="0"/>
          </a:p>
          <a:p>
            <a:r>
              <a:rPr lang="es-PE" sz="1800" b="1" dirty="0"/>
              <a:t>Plan de Recuperación:</a:t>
            </a:r>
          </a:p>
          <a:p>
            <a:endParaRPr lang="es-PE" sz="1800" b="1" dirty="0"/>
          </a:p>
          <a:p>
            <a:r>
              <a:rPr lang="es-PE" sz="1800" dirty="0"/>
              <a:t>Acompaña con la definición de estrategias (GAF, Negocios, Riesgos y Cobranzas) la proyección de los resultados de la financiera.</a:t>
            </a:r>
          </a:p>
          <a:p>
            <a:endParaRPr lang="es-PE" sz="1800" dirty="0"/>
          </a:p>
          <a:p>
            <a:r>
              <a:rPr lang="es-PE" sz="1800" dirty="0"/>
              <a:t>1/3 </a:t>
            </a:r>
            <a:r>
              <a:rPr lang="es-PE" sz="1800" dirty="0">
                <a:sym typeface="Wingdings" panose="05000000000000000000" pitchFamily="2" charset="2"/>
              </a:rPr>
              <a:t> Aporte Privado</a:t>
            </a:r>
          </a:p>
          <a:p>
            <a:r>
              <a:rPr lang="es-PE" sz="1800" dirty="0">
                <a:sym typeface="Wingdings" panose="05000000000000000000" pitchFamily="2" charset="2"/>
              </a:rPr>
              <a:t>2/3  Aporte Público</a:t>
            </a:r>
          </a:p>
          <a:p>
            <a:endParaRPr lang="es-PE" sz="1800" dirty="0">
              <a:sym typeface="Wingdings" panose="05000000000000000000" pitchFamily="2" charset="2"/>
            </a:endParaRPr>
          </a:p>
          <a:p>
            <a:r>
              <a:rPr lang="es-PE" sz="1400" dirty="0">
                <a:sym typeface="Wingdings" panose="05000000000000000000" pitchFamily="2" charset="2"/>
              </a:rPr>
              <a:t>*Noviembre	: Datos conciliados con SBS</a:t>
            </a:r>
          </a:p>
          <a:p>
            <a:r>
              <a:rPr lang="es-PE" sz="1400" dirty="0">
                <a:sym typeface="Wingdings" panose="05000000000000000000" pitchFamily="2" charset="2"/>
              </a:rPr>
              <a:t>*Diciembre	: Datos por conciliar con SBS</a:t>
            </a:r>
            <a:endParaRPr lang="es-PE" sz="1400" dirty="0"/>
          </a:p>
        </p:txBody>
      </p:sp>
      <p:sp>
        <p:nvSpPr>
          <p:cNvPr id="8" name="Título 7"/>
          <p:cNvSpPr>
            <a:spLocks noGrp="1"/>
          </p:cNvSpPr>
          <p:nvPr>
            <p:ph type="title"/>
          </p:nvPr>
        </p:nvSpPr>
        <p:spPr/>
        <p:txBody>
          <a:bodyPr/>
          <a:lstStyle/>
          <a:p>
            <a:r>
              <a:rPr lang="es-PE" dirty="0"/>
              <a:t>EVALUACIÓN DE SUFICIENCIA DE CAPITAL</a:t>
            </a:r>
          </a:p>
        </p:txBody>
      </p:sp>
      <p:pic>
        <p:nvPicPr>
          <p:cNvPr id="9" name="Imagen 8">
            <a:extLst>
              <a:ext uri="{FF2B5EF4-FFF2-40B4-BE49-F238E27FC236}">
                <a16:creationId xmlns:a16="http://schemas.microsoft.com/office/drawing/2014/main" id="{5E67DFBC-431F-4015-B956-20E53EE1ACD9}"/>
              </a:ext>
            </a:extLst>
          </p:cNvPr>
          <p:cNvPicPr>
            <a:picLocks noChangeAspect="1"/>
          </p:cNvPicPr>
          <p:nvPr/>
        </p:nvPicPr>
        <p:blipFill>
          <a:blip r:embed="rId2"/>
          <a:stretch>
            <a:fillRect/>
          </a:stretch>
        </p:blipFill>
        <p:spPr>
          <a:xfrm>
            <a:off x="6718440" y="5238206"/>
            <a:ext cx="5142508" cy="987658"/>
          </a:xfrm>
          <a:prstGeom prst="rect">
            <a:avLst/>
          </a:prstGeom>
        </p:spPr>
      </p:pic>
      <p:pic>
        <p:nvPicPr>
          <p:cNvPr id="4" name="Imagen 3"/>
          <p:cNvPicPr>
            <a:picLocks noChangeAspect="1"/>
          </p:cNvPicPr>
          <p:nvPr/>
        </p:nvPicPr>
        <p:blipFill rotWithShape="1">
          <a:blip r:embed="rId3"/>
          <a:srcRect l="11857" r="11773"/>
          <a:stretch/>
        </p:blipFill>
        <p:spPr>
          <a:xfrm>
            <a:off x="7199636" y="1219263"/>
            <a:ext cx="4180116" cy="3862185"/>
          </a:xfrm>
          <a:prstGeom prst="rect">
            <a:avLst/>
          </a:prstGeom>
        </p:spPr>
      </p:pic>
      <p:sp>
        <p:nvSpPr>
          <p:cNvPr id="6" name="CuadroTexto 5"/>
          <p:cNvSpPr txBox="1"/>
          <p:nvPr/>
        </p:nvSpPr>
        <p:spPr>
          <a:xfrm>
            <a:off x="10659289" y="1219263"/>
            <a:ext cx="300082" cy="369204"/>
          </a:xfrm>
          <a:prstGeom prst="rect">
            <a:avLst/>
          </a:prstGeom>
          <a:noFill/>
        </p:spPr>
        <p:txBody>
          <a:bodyPr wrap="none" rtlCol="0">
            <a:spAutoFit/>
          </a:bodyPr>
          <a:lstStyle/>
          <a:p>
            <a:r>
              <a:rPr lang="es-PE" dirty="0"/>
              <a:t>*</a:t>
            </a:r>
          </a:p>
        </p:txBody>
      </p:sp>
    </p:spTree>
    <p:extLst>
      <p:ext uri="{BB962C8B-B14F-4D97-AF65-F5344CB8AC3E}">
        <p14:creationId xmlns:p14="http://schemas.microsoft.com/office/powerpoint/2010/main" val="192105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Anexo 6 Monto Máximo</a:t>
            </a:r>
          </a:p>
        </p:txBody>
      </p:sp>
      <p:pic>
        <p:nvPicPr>
          <p:cNvPr id="6" name="Imagen 5"/>
          <p:cNvPicPr>
            <a:picLocks noChangeAspect="1"/>
          </p:cNvPicPr>
          <p:nvPr/>
        </p:nvPicPr>
        <p:blipFill>
          <a:blip r:embed="rId2"/>
          <a:stretch>
            <a:fillRect/>
          </a:stretch>
        </p:blipFill>
        <p:spPr>
          <a:xfrm>
            <a:off x="1476651" y="2116171"/>
            <a:ext cx="9296400" cy="3162300"/>
          </a:xfrm>
          <a:prstGeom prst="rect">
            <a:avLst/>
          </a:prstGeom>
        </p:spPr>
      </p:pic>
    </p:spTree>
    <p:extLst>
      <p:ext uri="{BB962C8B-B14F-4D97-AF65-F5344CB8AC3E}">
        <p14:creationId xmlns:p14="http://schemas.microsoft.com/office/powerpoint/2010/main" val="11443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Anexo 6 Monto Mínimo</a:t>
            </a:r>
          </a:p>
        </p:txBody>
      </p:sp>
      <p:pic>
        <p:nvPicPr>
          <p:cNvPr id="5" name="Imagen 4"/>
          <p:cNvPicPr>
            <a:picLocks noChangeAspect="1"/>
          </p:cNvPicPr>
          <p:nvPr/>
        </p:nvPicPr>
        <p:blipFill>
          <a:blip r:embed="rId2"/>
          <a:stretch>
            <a:fillRect/>
          </a:stretch>
        </p:blipFill>
        <p:spPr>
          <a:xfrm>
            <a:off x="1543326" y="2194549"/>
            <a:ext cx="9163050" cy="2800350"/>
          </a:xfrm>
          <a:prstGeom prst="rect">
            <a:avLst/>
          </a:prstGeom>
        </p:spPr>
      </p:pic>
    </p:spTree>
    <p:extLst>
      <p:ext uri="{BB962C8B-B14F-4D97-AF65-F5344CB8AC3E}">
        <p14:creationId xmlns:p14="http://schemas.microsoft.com/office/powerpoint/2010/main" val="262476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Anexo 7 Monto Máximo</a:t>
            </a:r>
          </a:p>
        </p:txBody>
      </p:sp>
      <p:sp>
        <p:nvSpPr>
          <p:cNvPr id="4" name="Rectángulo 3"/>
          <p:cNvSpPr/>
          <p:nvPr/>
        </p:nvSpPr>
        <p:spPr>
          <a:xfrm>
            <a:off x="274321" y="6211669"/>
            <a:ext cx="11129554" cy="307777"/>
          </a:xfrm>
          <a:prstGeom prst="rect">
            <a:avLst/>
          </a:prstGeom>
        </p:spPr>
        <p:txBody>
          <a:bodyPr wrap="square">
            <a:spAutoFit/>
          </a:bodyPr>
          <a:lstStyle/>
          <a:p>
            <a:pPr marL="228600"/>
            <a:r>
              <a:rPr lang="es-MX" sz="1400" dirty="0">
                <a:solidFill>
                  <a:srgbClr val="000000"/>
                </a:solidFill>
                <a:latin typeface="Calibri" panose="020F0502020204030204" pitchFamily="34" charset="0"/>
              </a:rPr>
              <a:t>Se estima que los aportes serán realizados desde Abril-22 hasta Abril-2026, de acuerdo a las fechas que se apliquen en el Programa.</a:t>
            </a:r>
            <a:endParaRPr lang="es-ES" sz="1400" dirty="0"/>
          </a:p>
        </p:txBody>
      </p:sp>
      <p:pic>
        <p:nvPicPr>
          <p:cNvPr id="9" name="Imagen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5" y="1343936"/>
            <a:ext cx="9915525" cy="467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82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Anexo 7 Monto Mínimo</a:t>
            </a:r>
          </a:p>
        </p:txBody>
      </p:sp>
      <p:sp>
        <p:nvSpPr>
          <p:cNvPr id="4" name="Rectángulo 3"/>
          <p:cNvSpPr/>
          <p:nvPr/>
        </p:nvSpPr>
        <p:spPr>
          <a:xfrm>
            <a:off x="274321" y="6211669"/>
            <a:ext cx="11129554" cy="307777"/>
          </a:xfrm>
          <a:prstGeom prst="rect">
            <a:avLst/>
          </a:prstGeom>
        </p:spPr>
        <p:txBody>
          <a:bodyPr wrap="square">
            <a:spAutoFit/>
          </a:bodyPr>
          <a:lstStyle/>
          <a:p>
            <a:pPr marL="228600"/>
            <a:r>
              <a:rPr lang="es-MX" sz="1400" dirty="0">
                <a:solidFill>
                  <a:srgbClr val="000000"/>
                </a:solidFill>
                <a:latin typeface="Calibri" panose="020F0502020204030204" pitchFamily="34" charset="0"/>
              </a:rPr>
              <a:t>Se estima que los aportes serán realizados desde Abril-22 hasta Abril-2026, de acuerdo a las fechas que se apliquen en el Programa.</a:t>
            </a:r>
            <a:endParaRPr lang="es-ES" sz="1400" dirty="0"/>
          </a:p>
        </p:txBody>
      </p:sp>
      <p:pic>
        <p:nvPicPr>
          <p:cNvPr id="5" name="Imagen 4"/>
          <p:cNvPicPr>
            <a:picLocks noChangeAspect="1"/>
          </p:cNvPicPr>
          <p:nvPr/>
        </p:nvPicPr>
        <p:blipFill>
          <a:blip r:embed="rId2"/>
          <a:stretch>
            <a:fillRect/>
          </a:stretch>
        </p:blipFill>
        <p:spPr>
          <a:xfrm>
            <a:off x="1133475" y="1334047"/>
            <a:ext cx="9925050" cy="4686300"/>
          </a:xfrm>
          <a:prstGeom prst="rect">
            <a:avLst/>
          </a:prstGeom>
        </p:spPr>
      </p:pic>
    </p:spTree>
    <p:extLst>
      <p:ext uri="{BB962C8B-B14F-4D97-AF65-F5344CB8AC3E}">
        <p14:creationId xmlns:p14="http://schemas.microsoft.com/office/powerpoint/2010/main" val="401996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ángulo 2"/>
          <p:cNvSpPr/>
          <p:nvPr/>
        </p:nvSpPr>
        <p:spPr>
          <a:xfrm>
            <a:off x="104503" y="3688144"/>
            <a:ext cx="11547170" cy="2769989"/>
          </a:xfrm>
          <a:prstGeom prst="rect">
            <a:avLst/>
          </a:prstGeom>
        </p:spPr>
        <p:txBody>
          <a:bodyPr wrap="square">
            <a:spAutoFit/>
          </a:bodyPr>
          <a:lstStyle/>
          <a:p>
            <a:r>
              <a:rPr lang="es-MX" sz="2400" b="1" dirty="0"/>
              <a:t>Negocios</a:t>
            </a:r>
          </a:p>
          <a:p>
            <a:endParaRPr lang="es-MX" sz="2400" b="1" dirty="0"/>
          </a:p>
          <a:p>
            <a:pPr marL="571500" indent="-342900">
              <a:buFont typeface="+mj-lt"/>
              <a:buAutoNum type="arabicPeriod"/>
            </a:pPr>
            <a:r>
              <a:rPr lang="es-MX" sz="1800" dirty="0">
                <a:solidFill>
                  <a:srgbClr val="000000"/>
                </a:solidFill>
                <a:latin typeface="Calibri" panose="020F0502020204030204" pitchFamily="34" charset="0"/>
              </a:rPr>
              <a:t>Incremento de la productividad a nivel de los Asesores de Negocios.</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Segmentación de clientes con ofertas alineadas a perfil de riesgo.</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Fortalecer las colocaciones en las zonas rurales, zonas con velocidad de reactivación.</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Expansión de las Oficina Sin Cemento (OSC) y Oficinas Especiales.</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Impulso a la utilización de canales digitales en todo el proceso crediticio.</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Mejorar el servicio y la experiencia de cara al cliente.</a:t>
            </a:r>
            <a:endParaRPr lang="es-MX" sz="2000" dirty="0">
              <a:solidFill>
                <a:srgbClr val="000000"/>
              </a:solidFill>
              <a:latin typeface="Times New Roman" panose="02020603050405020304" pitchFamily="18" charset="0"/>
            </a:endParaRPr>
          </a:p>
          <a:p>
            <a:pPr marL="571500" indent="-342900">
              <a:buFont typeface="+mj-lt"/>
              <a:buAutoNum type="arabicPeriod"/>
            </a:pPr>
            <a:r>
              <a:rPr lang="es-MX" sz="1800" dirty="0">
                <a:solidFill>
                  <a:srgbClr val="000000"/>
                </a:solidFill>
                <a:latin typeface="Calibri" panose="020F0502020204030204" pitchFamily="34" charset="0"/>
              </a:rPr>
              <a:t>Fortalecimiento de las competencias gerenciales de los Administradores de Agencia.</a:t>
            </a:r>
            <a:endParaRPr lang="es-MX" sz="2000" b="0" i="0" dirty="0">
              <a:solidFill>
                <a:srgbClr val="000000"/>
              </a:solidFill>
              <a:effectLst/>
              <a:latin typeface="Times New Roman" panose="02020603050405020304" pitchFamily="18" charset="0"/>
            </a:endParaRPr>
          </a:p>
        </p:txBody>
      </p:sp>
      <p:sp>
        <p:nvSpPr>
          <p:cNvPr id="5"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Estrategias</a:t>
            </a:r>
          </a:p>
        </p:txBody>
      </p:sp>
      <p:sp>
        <p:nvSpPr>
          <p:cNvPr id="6" name="Rectángulo 5"/>
          <p:cNvSpPr/>
          <p:nvPr/>
        </p:nvSpPr>
        <p:spPr>
          <a:xfrm>
            <a:off x="83130" y="1189488"/>
            <a:ext cx="12067309" cy="2215991"/>
          </a:xfrm>
          <a:prstGeom prst="rect">
            <a:avLst/>
          </a:prstGeom>
        </p:spPr>
        <p:txBody>
          <a:bodyPr wrap="square">
            <a:spAutoFit/>
          </a:bodyPr>
          <a:lstStyle/>
          <a:p>
            <a:r>
              <a:rPr lang="es-ES" sz="2400" b="1" dirty="0"/>
              <a:t>Administración y Finanzas</a:t>
            </a:r>
          </a:p>
          <a:p>
            <a:endParaRPr lang="es-ES" sz="2400" b="1" dirty="0"/>
          </a:p>
          <a:p>
            <a:pPr marL="571500" lvl="0" indent="-342900">
              <a:buFont typeface="+mj-lt"/>
              <a:buAutoNum type="arabicPeriod"/>
            </a:pPr>
            <a:r>
              <a:rPr lang="es-ES" sz="1800" dirty="0">
                <a:solidFill>
                  <a:srgbClr val="000000"/>
                </a:solidFill>
                <a:latin typeface="Calibri" panose="020F0502020204030204" pitchFamily="34" charset="0"/>
              </a:rPr>
              <a:t>Optimización de recursos e incremento de eficiencia.</a:t>
            </a:r>
          </a:p>
          <a:p>
            <a:pPr marL="571500" lvl="0" indent="-342900">
              <a:buFont typeface="+mj-lt"/>
              <a:buAutoNum type="arabicPeriod"/>
            </a:pPr>
            <a:r>
              <a:rPr lang="es-ES" sz="1800" dirty="0">
                <a:solidFill>
                  <a:srgbClr val="000000"/>
                </a:solidFill>
                <a:latin typeface="Calibri" panose="020F0502020204030204" pitchFamily="34" charset="0"/>
              </a:rPr>
              <a:t>Reducción del costo de fondeo a través de una mayor diversificación de depositantes y reducción del ticket promedio.</a:t>
            </a:r>
          </a:p>
          <a:p>
            <a:pPr marL="571500" lvl="0" indent="-342900">
              <a:buFont typeface="+mj-lt"/>
              <a:buAutoNum type="arabicPeriod"/>
            </a:pPr>
            <a:r>
              <a:rPr lang="es-ES" sz="1800" dirty="0">
                <a:solidFill>
                  <a:srgbClr val="000000"/>
                </a:solidFill>
                <a:latin typeface="Calibri" panose="020F0502020204030204" pitchFamily="34" charset="0"/>
              </a:rPr>
              <a:t>Mejora de la asignación de tarifario por perfil de riesgo del cliente (Pricing).</a:t>
            </a:r>
          </a:p>
          <a:p>
            <a:pPr marL="571500" indent="-342900">
              <a:buFont typeface="+mj-lt"/>
              <a:buAutoNum type="arabicPeriod"/>
            </a:pPr>
            <a:r>
              <a:rPr lang="es-MX" sz="1800" dirty="0">
                <a:solidFill>
                  <a:srgbClr val="000000"/>
                </a:solidFill>
                <a:latin typeface="Calibri" panose="020F0502020204030204" pitchFamily="34" charset="0"/>
              </a:rPr>
              <a:t>Búsqueda de nuevos accionistas que puedan aportar a la consolidación patrimonial de la Financiera.</a:t>
            </a:r>
          </a:p>
          <a:p>
            <a:pPr lvl="0"/>
            <a:endParaRPr lang="es-ES" sz="1800" dirty="0"/>
          </a:p>
        </p:txBody>
      </p:sp>
    </p:spTree>
    <p:extLst>
      <p:ext uri="{BB962C8B-B14F-4D97-AF65-F5344CB8AC3E}">
        <p14:creationId xmlns:p14="http://schemas.microsoft.com/office/powerpoint/2010/main" val="206355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3"/>
          <p:cNvSpPr/>
          <p:nvPr/>
        </p:nvSpPr>
        <p:spPr>
          <a:xfrm>
            <a:off x="124692" y="1200456"/>
            <a:ext cx="12067308" cy="2215991"/>
          </a:xfrm>
          <a:prstGeom prst="rect">
            <a:avLst/>
          </a:prstGeom>
        </p:spPr>
        <p:txBody>
          <a:bodyPr wrap="square">
            <a:spAutoFit/>
          </a:bodyPr>
          <a:lstStyle/>
          <a:p>
            <a:pPr lvl="0"/>
            <a:r>
              <a:rPr lang="es-ES" sz="2400" b="1" dirty="0"/>
              <a:t>Riesgos – Admisión y Seguimiento</a:t>
            </a:r>
          </a:p>
          <a:p>
            <a:pPr lvl="0"/>
            <a:endParaRPr lang="es-ES" sz="2400" b="1" dirty="0"/>
          </a:p>
          <a:p>
            <a:pPr marL="571500" lvl="0" indent="-342900">
              <a:buFont typeface="+mj-lt"/>
              <a:buAutoNum type="arabicPeriod"/>
            </a:pPr>
            <a:r>
              <a:rPr lang="es-PE" sz="1800" dirty="0">
                <a:solidFill>
                  <a:srgbClr val="000000"/>
                </a:solidFill>
                <a:latin typeface="Calibri" panose="020F0502020204030204" pitchFamily="34" charset="0"/>
              </a:rPr>
              <a:t>Actualización de los modelos de buró y comportamiento para un mejor perfilamiento del riesgo.</a:t>
            </a:r>
          </a:p>
          <a:p>
            <a:pPr marL="571500" lvl="0" indent="-342900">
              <a:buFont typeface="+mj-lt"/>
              <a:buAutoNum type="arabicPeriod"/>
            </a:pPr>
            <a:r>
              <a:rPr lang="es-PE" sz="1800" dirty="0">
                <a:solidFill>
                  <a:srgbClr val="000000"/>
                </a:solidFill>
                <a:latin typeface="Calibri" panose="020F0502020204030204" pitchFamily="34" charset="0"/>
              </a:rPr>
              <a:t>Fortalecer el ambiente metodológico para la definición de apetito al riesgo y sobre endeudamiento.</a:t>
            </a:r>
          </a:p>
          <a:p>
            <a:pPr marL="571500" lvl="0" indent="-342900">
              <a:buFont typeface="+mj-lt"/>
              <a:buAutoNum type="arabicPeriod"/>
            </a:pPr>
            <a:r>
              <a:rPr lang="es-PE" sz="1800" dirty="0">
                <a:solidFill>
                  <a:srgbClr val="000000"/>
                </a:solidFill>
                <a:latin typeface="Calibri" panose="020F0502020204030204" pitchFamily="34" charset="0"/>
              </a:rPr>
              <a:t>Capacitación en materia de metodología crediticia a la red de agencias.</a:t>
            </a:r>
          </a:p>
          <a:p>
            <a:pPr marL="571500" lvl="0" indent="-342900">
              <a:buFont typeface="+mj-lt"/>
              <a:buAutoNum type="arabicPeriod"/>
            </a:pPr>
            <a:r>
              <a:rPr lang="es-PE" sz="1800" dirty="0">
                <a:solidFill>
                  <a:srgbClr val="000000"/>
                </a:solidFill>
                <a:latin typeface="Calibri" panose="020F0502020204030204" pitchFamily="34" charset="0"/>
              </a:rPr>
              <a:t>Fortalecimiento del seguimiento individual en campo.</a:t>
            </a:r>
          </a:p>
          <a:p>
            <a:pPr marL="571500" lvl="0" indent="-342900">
              <a:buFont typeface="+mj-lt"/>
              <a:buAutoNum type="arabicPeriod"/>
            </a:pPr>
            <a:r>
              <a:rPr lang="es-PE" sz="1800" dirty="0">
                <a:solidFill>
                  <a:srgbClr val="000000"/>
                </a:solidFill>
                <a:latin typeface="Calibri" panose="020F0502020204030204" pitchFamily="34" charset="0"/>
              </a:rPr>
              <a:t>Reformular clasificación de agencias para ajustar autonomías contra la calidad de cartera.</a:t>
            </a:r>
          </a:p>
        </p:txBody>
      </p:sp>
      <p:sp>
        <p:nvSpPr>
          <p:cNvPr id="5" name="1 Título"/>
          <p:cNvSpPr>
            <a:spLocks noGrp="1"/>
          </p:cNvSpPr>
          <p:nvPr>
            <p:ph type="title"/>
          </p:nvPr>
        </p:nvSpPr>
        <p:spPr>
          <a:xfrm>
            <a:off x="104503" y="499547"/>
            <a:ext cx="6811299" cy="391959"/>
          </a:xfrm>
        </p:spPr>
        <p:txBody>
          <a:bodyPr>
            <a:normAutofit fontScale="90000"/>
          </a:bodyPr>
          <a:lstStyle/>
          <a:p>
            <a:r>
              <a:rPr lang="es-PE" sz="2400" b="1" dirty="0">
                <a:solidFill>
                  <a:schemeClr val="bg2">
                    <a:lumMod val="25000"/>
                  </a:schemeClr>
                </a:solidFill>
                <a:latin typeface="Arial" pitchFamily="34" charset="0"/>
                <a:cs typeface="Arial" pitchFamily="34" charset="0"/>
              </a:rPr>
              <a:t>Plan de Recuperación – Estrategias</a:t>
            </a:r>
          </a:p>
        </p:txBody>
      </p:sp>
      <p:sp>
        <p:nvSpPr>
          <p:cNvPr id="6" name="Rectángulo 5"/>
          <p:cNvSpPr/>
          <p:nvPr/>
        </p:nvSpPr>
        <p:spPr>
          <a:xfrm>
            <a:off x="0" y="3638783"/>
            <a:ext cx="11596255" cy="3046988"/>
          </a:xfrm>
          <a:prstGeom prst="rect">
            <a:avLst/>
          </a:prstGeom>
        </p:spPr>
        <p:txBody>
          <a:bodyPr wrap="square">
            <a:spAutoFit/>
          </a:bodyPr>
          <a:lstStyle/>
          <a:p>
            <a:pPr marL="228600" lvl="0">
              <a:tabLst>
                <a:tab pos="457200" algn="l"/>
              </a:tabLst>
            </a:pPr>
            <a:r>
              <a:rPr lang="es-PE" sz="2400" b="1" dirty="0"/>
              <a:t>Cobranza y Límites</a:t>
            </a:r>
          </a:p>
          <a:p>
            <a:pPr marL="228600" lvl="0">
              <a:tabLst>
                <a:tab pos="457200" algn="l"/>
              </a:tabLst>
            </a:pPr>
            <a:endParaRPr lang="es-PE" sz="2400" b="1" dirty="0"/>
          </a:p>
          <a:p>
            <a:pPr marL="571500" lvl="0" indent="-342900">
              <a:buFont typeface="+mj-lt"/>
              <a:buAutoNum type="arabicPeriod"/>
              <a:tabLst>
                <a:tab pos="457200" algn="l"/>
              </a:tabLst>
            </a:pPr>
            <a:r>
              <a:rPr lang="es-PE" sz="1800" dirty="0">
                <a:solidFill>
                  <a:srgbClr val="000000"/>
                </a:solidFill>
                <a:latin typeface="Calibri" panose="020F0502020204030204" pitchFamily="34" charset="0"/>
              </a:rPr>
              <a:t>Fortalecer los medios de soporte (Call Center, recuperadores externos, entre otros) complementado con acciones judiciales oportunas.</a:t>
            </a:r>
          </a:p>
          <a:p>
            <a:pPr marL="571500" lvl="0" indent="-342900">
              <a:buFont typeface="+mj-lt"/>
              <a:buAutoNum type="arabicPeriod"/>
              <a:tabLst>
                <a:tab pos="457200" algn="l"/>
              </a:tabLst>
            </a:pPr>
            <a:r>
              <a:rPr lang="es-PE" sz="1800" dirty="0">
                <a:solidFill>
                  <a:srgbClr val="000000"/>
                </a:solidFill>
                <a:latin typeface="Calibri" panose="020F0502020204030204" pitchFamily="34" charset="0"/>
              </a:rPr>
              <a:t>Implementar modelo de score de cobranza de los tramos temprana y tardía.</a:t>
            </a:r>
          </a:p>
          <a:p>
            <a:pPr marL="571500" lvl="0" indent="-342900">
              <a:buFont typeface="+mj-lt"/>
              <a:buAutoNum type="arabicPeriod"/>
              <a:tabLst>
                <a:tab pos="457200" algn="l"/>
              </a:tabLst>
            </a:pPr>
            <a:r>
              <a:rPr lang="es-PE" sz="1800" dirty="0">
                <a:solidFill>
                  <a:srgbClr val="000000"/>
                </a:solidFill>
                <a:latin typeface="Calibri" panose="020F0502020204030204" pitchFamily="34" charset="0"/>
              </a:rPr>
              <a:t>Capacitar en gestión de reprogramaciones y refinanciamientos como herramientas de contención y facilidades crediticias, respectivamente.</a:t>
            </a:r>
          </a:p>
          <a:p>
            <a:pPr marL="571500" indent="-342900">
              <a:buFont typeface="+mj-lt"/>
              <a:buAutoNum type="arabicPeriod"/>
              <a:tabLst>
                <a:tab pos="457200" algn="l"/>
              </a:tabLst>
            </a:pPr>
            <a:r>
              <a:rPr lang="es-PE" sz="1800" dirty="0">
                <a:solidFill>
                  <a:srgbClr val="000000"/>
                </a:solidFill>
                <a:latin typeface="Calibri" panose="020F0502020204030204" pitchFamily="34" charset="0"/>
              </a:rPr>
              <a:t>Capacitar regularmente a la red en habilidades de negociación (cliente en mora).</a:t>
            </a:r>
          </a:p>
          <a:p>
            <a:pPr marL="571500" lvl="0" indent="-342900">
              <a:buFont typeface="+mj-lt"/>
              <a:buAutoNum type="arabicPeriod"/>
              <a:tabLst>
                <a:tab pos="457200" algn="l"/>
              </a:tabLst>
            </a:pPr>
            <a:r>
              <a:rPr lang="es-PE" sz="1800" dirty="0">
                <a:solidFill>
                  <a:srgbClr val="000000"/>
                </a:solidFill>
                <a:latin typeface="Calibri" panose="020F0502020204030204" pitchFamily="34" charset="0"/>
              </a:rPr>
              <a:t>Establecer niveles de alerta en los indicadores de admisión, contención y pago efectivo de clientes en gestión de cobranza.</a:t>
            </a:r>
          </a:p>
        </p:txBody>
      </p:sp>
    </p:spTree>
    <p:extLst>
      <p:ext uri="{BB962C8B-B14F-4D97-AF65-F5344CB8AC3E}">
        <p14:creationId xmlns:p14="http://schemas.microsoft.com/office/powerpoint/2010/main" val="24633368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1547</TotalTime>
  <Words>1924</Words>
  <Application>Microsoft Office PowerPoint</Application>
  <PresentationFormat>Panorámica</PresentationFormat>
  <Paragraphs>179</Paragraphs>
  <Slides>25</Slides>
  <Notes>1</Notes>
  <HiddenSlides>6</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Arial</vt:lpstr>
      <vt:lpstr>Bahnschrift Light</vt:lpstr>
      <vt:lpstr>Calibri</vt:lpstr>
      <vt:lpstr>Calibri Light</vt:lpstr>
      <vt:lpstr>Callibri</vt:lpstr>
      <vt:lpstr>Times New Roman</vt:lpstr>
      <vt:lpstr>Wingdings</vt:lpstr>
      <vt:lpstr>Tema de Office</vt:lpstr>
      <vt:lpstr>Programa de Fortalecimiento Patrimonial</vt:lpstr>
      <vt:lpstr>CONDICIONES PARA ACCEDER AL PROGRAMA</vt:lpstr>
      <vt:lpstr>EVALUACIÓN DE SUFICIENCIA DE CAPITAL</vt:lpstr>
      <vt:lpstr>Plan de Recuperación – Anexo 6 Monto Máximo</vt:lpstr>
      <vt:lpstr>Plan de Recuperación – Anexo 6 Monto Mínimo</vt:lpstr>
      <vt:lpstr>Plan de Recuperación – Anexo 7 Monto Máximo</vt:lpstr>
      <vt:lpstr>Plan de Recuperación – Anexo 7 Monto Mínimo</vt:lpstr>
      <vt:lpstr>Plan de Recuperación – Estrategias</vt:lpstr>
      <vt:lpstr>Plan de Recuperación – Estrategias</vt:lpstr>
      <vt:lpstr>PARTICIPACIÓN CARTERA MYPE</vt:lpstr>
      <vt:lpstr>CLASIFICACIÓN DE RIESGO</vt:lpstr>
      <vt:lpstr>CONDICIONES PARA ACCEDER AL PROGRAMA</vt:lpstr>
      <vt:lpstr>CARACTERÍSTICAS MÍNIMAS DE EVAL. SUFICIENCIA CAP</vt:lpstr>
      <vt:lpstr>Ratio de Capital Global</vt:lpstr>
      <vt:lpstr>Patrimonio y Resultados Proyectados</vt:lpstr>
      <vt:lpstr>Propuesta</vt:lpstr>
      <vt:lpstr>Convocatoria a Junta General de Accionistas</vt:lpstr>
      <vt:lpstr>Propuesta de convocatoria a Junta General de Accionistas</vt:lpstr>
      <vt:lpstr>Acogimiento al PFP de las IEM</vt:lpstr>
      <vt:lpstr>2. Emisión de instrumentos representativos de deuda subordinada</vt:lpstr>
      <vt:lpstr>3. Aumento de capital complementario </vt:lpstr>
      <vt:lpstr>4. Aumento de capital en el marco del PFP  </vt:lpstr>
      <vt:lpstr>5. Otorgamiento de poder irrevocable a favor de COFIDE bajo los términos del Reglamento Operativo del Programa de Fortalecimiento Patrimonial  </vt:lpstr>
      <vt:lpstr>6. Aceptación de los compromisos que se indican en el literal f) del numeral 9.1 del Reglamento Operativo del Programa de Fortalecimiento Patrimonial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Eduardo Cabrera Godinez</dc:creator>
  <cp:lastModifiedBy>Andres Vicente Vargas Apolinario</cp:lastModifiedBy>
  <cp:revision>121</cp:revision>
  <dcterms:created xsi:type="dcterms:W3CDTF">2021-01-06T19:53:30Z</dcterms:created>
  <dcterms:modified xsi:type="dcterms:W3CDTF">2022-03-09T20:58:41Z</dcterms:modified>
</cp:coreProperties>
</file>